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6.xml" ContentType="application/vnd.openxmlformats-officedocument.theme+xml"/>
  <Override PartName="/ppt/tags/tag12.xml" ContentType="application/vnd.openxmlformats-officedocument.presentationml.tags+xml"/>
  <Override PartName="/ppt/theme/theme7.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notesSlides/notesSlide16.xml" ContentType="application/vnd.openxmlformats-officedocument.presentationml.notesSlide+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ppt/notesSlides/notesSlide19.xml" ContentType="application/vnd.openxmlformats-officedocument.presentationml.notesSlide+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4063" r:id="rId5"/>
    <p:sldMasterId id="2147484065" r:id="rId6"/>
    <p:sldMasterId id="2147484159" r:id="rId7"/>
    <p:sldMasterId id="2147484288" r:id="rId8"/>
    <p:sldMasterId id="2147484296" r:id="rId9"/>
  </p:sldMasterIdLst>
  <p:notesMasterIdLst>
    <p:notesMasterId r:id="rId29"/>
  </p:notesMasterIdLst>
  <p:handoutMasterIdLst>
    <p:handoutMasterId r:id="rId30"/>
  </p:handoutMasterIdLst>
  <p:sldIdLst>
    <p:sldId id="1227" r:id="rId10"/>
    <p:sldId id="1697" r:id="rId11"/>
    <p:sldId id="1708" r:id="rId12"/>
    <p:sldId id="1699" r:id="rId13"/>
    <p:sldId id="1709" r:id="rId14"/>
    <p:sldId id="1710" r:id="rId15"/>
    <p:sldId id="1657" r:id="rId16"/>
    <p:sldId id="1690" r:id="rId17"/>
    <p:sldId id="1711" r:id="rId18"/>
    <p:sldId id="1712" r:id="rId19"/>
    <p:sldId id="1673" r:id="rId20"/>
    <p:sldId id="1703" r:id="rId21"/>
    <p:sldId id="1662" r:id="rId22"/>
    <p:sldId id="1705" r:id="rId23"/>
    <p:sldId id="1663" r:id="rId24"/>
    <p:sldId id="1677" r:id="rId25"/>
    <p:sldId id="1704" r:id="rId26"/>
    <p:sldId id="1666" r:id="rId27"/>
    <p:sldId id="1675" r:id="rId28"/>
  </p:sldIdLst>
  <p:sldSz cx="9144000" cy="6858000" type="screen4x3"/>
  <p:notesSz cx="7010400" cy="9296400"/>
  <p:custDataLst>
    <p:tags r:id="rId3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illip Kendall" initials="PK" lastIdx="8" clrIdx="0"/>
  <p:cmAuthor id="1" name="Wysocki, Rich" initials="WR" lastIdx="1" clrIdx="1">
    <p:extLst/>
  </p:cmAuthor>
  <p:cmAuthor id="2" name="Wysocki, Rich" initials="WR [2]" lastIdx="1" clrIdx="2">
    <p:extLst/>
  </p:cmAuthor>
  <p:cmAuthor id="3" name="Wysocki, Rich" initials="WR [3]" lastIdx="1" clrIdx="3">
    <p:extLst/>
  </p:cmAuthor>
  <p:cmAuthor id="4" name="Julie Shadoan" initials="JS" lastIdx="1" clrIdx="4"/>
  <p:cmAuthor id="5" name="Keri Rantin" initials="KR" lastIdx="15" clrIdx="5">
    <p:extLst>
      <p:ext uri="{19B8F6BF-5375-455C-9EA6-DF929625EA0E}">
        <p15:presenceInfo xmlns:p15="http://schemas.microsoft.com/office/powerpoint/2012/main" userId="S-1-5-21-4095628063-3556742122-3606576086-9203" providerId="AD"/>
      </p:ext>
    </p:extLst>
  </p:cmAuthor>
  <p:cmAuthor id="6" name="Tony Calice" initials="TC" lastIdx="6" clrIdx="6">
    <p:extLst>
      <p:ext uri="{19B8F6BF-5375-455C-9EA6-DF929625EA0E}">
        <p15:presenceInfo xmlns:p15="http://schemas.microsoft.com/office/powerpoint/2012/main" userId="782e14ca48e0179a" providerId="Windows Live"/>
      </p:ext>
    </p:extLst>
  </p:cmAuthor>
  <p:cmAuthor id="7" name="William Sarmiento" initials="WS" lastIdx="1" clrIdx="7">
    <p:extLst>
      <p:ext uri="{19B8F6BF-5375-455C-9EA6-DF929625EA0E}">
        <p15:presenceInfo xmlns:p15="http://schemas.microsoft.com/office/powerpoint/2012/main" userId="William Sarmiento" providerId="None"/>
      </p:ext>
    </p:extLst>
  </p:cmAuthor>
  <p:cmAuthor id="8" name="Monica Kay" initials="MK" lastIdx="4" clrIdx="8">
    <p:extLst>
      <p:ext uri="{19B8F6BF-5375-455C-9EA6-DF929625EA0E}">
        <p15:presenceInfo xmlns:p15="http://schemas.microsoft.com/office/powerpoint/2012/main" userId="S-1-5-21-4095628063-3556742122-3606576086-9902" providerId="AD"/>
      </p:ext>
    </p:extLst>
  </p:cmAuthor>
  <p:cmAuthor id="9" name="Wheeler, Sharron" initials="WS" lastIdx="2" clrIdx="9">
    <p:extLst>
      <p:ext uri="{19B8F6BF-5375-455C-9EA6-DF929625EA0E}">
        <p15:presenceInfo xmlns:p15="http://schemas.microsoft.com/office/powerpoint/2012/main" userId="S-1-5-21-787266094-3808690464-1439387166-18808" providerId="AD"/>
      </p:ext>
    </p:extLst>
  </p:cmAuthor>
  <p:cmAuthor id="10" name="Lois Serio" initials="LS" lastIdx="33" clrIdx="10">
    <p:extLst>
      <p:ext uri="{19B8F6BF-5375-455C-9EA6-DF929625EA0E}">
        <p15:presenceInfo xmlns:p15="http://schemas.microsoft.com/office/powerpoint/2012/main" userId="S-1-5-21-4095628063-3556742122-3606576086-8657" providerId="AD"/>
      </p:ext>
    </p:extLst>
  </p:cmAuthor>
  <p:cmAuthor id="11" name="Tricia Rodgers" initials="TR" lastIdx="19" clrIdx="11">
    <p:extLst>
      <p:ext uri="{19B8F6BF-5375-455C-9EA6-DF929625EA0E}">
        <p15:presenceInfo xmlns:p15="http://schemas.microsoft.com/office/powerpoint/2012/main" userId="S-1-5-21-4095628063-3556742122-3606576086-6127" providerId="AD"/>
      </p:ext>
    </p:extLst>
  </p:cmAuthor>
  <p:cmAuthor id="12" name="Amy Miner" initials="AM" lastIdx="20" clrIdx="12">
    <p:extLst>
      <p:ext uri="{19B8F6BF-5375-455C-9EA6-DF929625EA0E}">
        <p15:presenceInfo xmlns:p15="http://schemas.microsoft.com/office/powerpoint/2012/main" userId="S-1-5-21-4095628063-3556742122-3606576086-8437" providerId="AD"/>
      </p:ext>
    </p:extLst>
  </p:cmAuthor>
  <p:cmAuthor id="13" name="Diana Rivi" initials="DR" lastIdx="18" clrIdx="13">
    <p:extLst>
      <p:ext uri="{19B8F6BF-5375-455C-9EA6-DF929625EA0E}">
        <p15:presenceInfo xmlns:p15="http://schemas.microsoft.com/office/powerpoint/2012/main" userId="S-1-5-21-4095628063-3556742122-3606576086-160969" providerId="AD"/>
      </p:ext>
    </p:extLst>
  </p:cmAuthor>
  <p:cmAuthor id="14" name="Melvin Sanders" initials="MS" lastIdx="8" clrIdx="14">
    <p:extLst>
      <p:ext uri="{19B8F6BF-5375-455C-9EA6-DF929625EA0E}">
        <p15:presenceInfo xmlns:p15="http://schemas.microsoft.com/office/powerpoint/2012/main" userId="S-1-5-21-4095628063-3556742122-3606576086-10273" providerId="AD"/>
      </p:ext>
    </p:extLst>
  </p:cmAuthor>
  <p:cmAuthor id="15" name="Diane Kovach" initials="DK" lastIdx="11" clrIdx="15">
    <p:extLst>
      <p:ext uri="{19B8F6BF-5375-455C-9EA6-DF929625EA0E}">
        <p15:presenceInfo xmlns:p15="http://schemas.microsoft.com/office/powerpoint/2012/main" userId="S-1-5-21-4095628063-3556742122-3606576086-8274" providerId="AD"/>
      </p:ext>
    </p:extLst>
  </p:cmAuthor>
  <p:cmAuthor id="16" name="Sofia Lauretti" initials="SL" lastIdx="5" clrIdx="16">
    <p:extLst>
      <p:ext uri="{19B8F6BF-5375-455C-9EA6-DF929625EA0E}">
        <p15:presenceInfo xmlns:p15="http://schemas.microsoft.com/office/powerpoint/2012/main" userId="S-1-5-21-953392452-500475491-1018750222-5111" providerId="AD"/>
      </p:ext>
    </p:extLst>
  </p:cmAuthor>
  <p:cmAuthor id="17" name="Brian Pabst" initials="BP" lastIdx="1" clrIdx="17">
    <p:extLst>
      <p:ext uri="{19B8F6BF-5375-455C-9EA6-DF929625EA0E}">
        <p15:presenceInfo xmlns:p15="http://schemas.microsoft.com/office/powerpoint/2012/main" userId="S-1-5-21-4095628063-3556742122-3606576086-8038" providerId="AD"/>
      </p:ext>
    </p:extLst>
  </p:cmAuthor>
  <p:cmAuthor id="18" name="Shelly Winston" initials="SW" lastIdx="5" clrIdx="18">
    <p:extLst>
      <p:ext uri="{19B8F6BF-5375-455C-9EA6-DF929625EA0E}">
        <p15:presenceInfo xmlns:p15="http://schemas.microsoft.com/office/powerpoint/2012/main" userId="Shelly Winston" providerId="None"/>
      </p:ext>
    </p:extLst>
  </p:cmAuthor>
  <p:cmAuthor id="19" name="Eugene Freund" initials="EF" lastIdx="4" clrIdx="19">
    <p:extLst>
      <p:ext uri="{19B8F6BF-5375-455C-9EA6-DF929625EA0E}">
        <p15:presenceInfo xmlns:p15="http://schemas.microsoft.com/office/powerpoint/2012/main" userId="S-1-5-21-4095628063-3556742122-3606576086-192705" providerId="AD"/>
      </p:ext>
    </p:extLst>
  </p:cmAuthor>
  <p:cmAuthor id="20" name="Tanis, Toya" initials="" lastIdx="0" clrIdx="20"/>
  <p:cmAuthor id="21" name="Tanis, Toya" initials="TT" lastIdx="7" clrIdx="21">
    <p:extLst>
      <p:ext uri="{19B8F6BF-5375-455C-9EA6-DF929625EA0E}">
        <p15:presenceInfo xmlns:p15="http://schemas.microsoft.com/office/powerpoint/2012/main" userId="S-1-5-21-787266094-3808690464-1439387166-53304" providerId="AD"/>
      </p:ext>
    </p:extLst>
  </p:cmAuthor>
  <p:cmAuthor id="22" name="Sofia Lauretti" initials="SL [2]" lastIdx="2" clrIdx="22">
    <p:extLst>
      <p:ext uri="{19B8F6BF-5375-455C-9EA6-DF929625EA0E}">
        <p15:presenceInfo xmlns:p15="http://schemas.microsoft.com/office/powerpoint/2012/main" userId="Sofia Laurett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A9C"/>
    <a:srgbClr val="0000FF"/>
    <a:srgbClr val="FFD004"/>
    <a:srgbClr val="FFEFBD"/>
    <a:srgbClr val="D2AA00"/>
    <a:srgbClr val="B3D4FB"/>
    <a:srgbClr val="DFEDF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088" autoAdjust="0"/>
    <p:restoredTop sz="81545" autoAdjust="0"/>
  </p:normalViewPr>
  <p:slideViewPr>
    <p:cSldViewPr snapToGrid="0">
      <p:cViewPr varScale="1">
        <p:scale>
          <a:sx n="114" d="100"/>
          <a:sy n="114" d="100"/>
        </p:scale>
        <p:origin x="1122" y="84"/>
      </p:cViewPr>
      <p:guideLst>
        <p:guide orient="horz" pos="2160"/>
        <p:guide pos="2880"/>
      </p:guideLst>
    </p:cSldViewPr>
  </p:slideViewPr>
  <p:outlineViewPr>
    <p:cViewPr>
      <p:scale>
        <a:sx n="33" d="100"/>
        <a:sy n="33" d="100"/>
      </p:scale>
      <p:origin x="0" y="-954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2" d="100"/>
          <a:sy n="62" d="100"/>
        </p:scale>
        <p:origin x="2916"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handoutMaster" Target="handoutMasters/handoutMaster1.xml"/><Relationship Id="rId35" Type="http://schemas.openxmlformats.org/officeDocument/2006/relationships/theme" Target="theme/theme1.xml"/><Relationship Id="rId8" Type="http://schemas.openxmlformats.org/officeDocument/2006/relationships/slideMaster" Target="slideMasters/slideMaster4.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13.xml"/><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72" cy="465774"/>
          </a:xfrm>
          <a:prstGeom prst="rect">
            <a:avLst/>
          </a:prstGeom>
        </p:spPr>
        <p:txBody>
          <a:bodyPr vert="horz" lIns="91650" tIns="45825" rIns="91650" bIns="45825" rtlCol="0"/>
          <a:lstStyle>
            <a:lvl1pPr algn="l">
              <a:defRPr sz="1200"/>
            </a:lvl1pPr>
          </a:lstStyle>
          <a:p>
            <a:endParaRPr lang="en-US"/>
          </a:p>
        </p:txBody>
      </p:sp>
      <p:sp>
        <p:nvSpPr>
          <p:cNvPr id="3" name="Date Placeholder 2"/>
          <p:cNvSpPr>
            <a:spLocks noGrp="1"/>
          </p:cNvSpPr>
          <p:nvPr>
            <p:ph type="dt" sz="quarter" idx="1"/>
          </p:nvPr>
        </p:nvSpPr>
        <p:spPr>
          <a:xfrm>
            <a:off x="3970436" y="0"/>
            <a:ext cx="3038372" cy="465774"/>
          </a:xfrm>
          <a:prstGeom prst="rect">
            <a:avLst/>
          </a:prstGeom>
        </p:spPr>
        <p:txBody>
          <a:bodyPr vert="horz" lIns="91650" tIns="45825" rIns="91650" bIns="45825" rtlCol="0"/>
          <a:lstStyle>
            <a:lvl1pPr algn="r">
              <a:defRPr sz="1200"/>
            </a:lvl1pPr>
          </a:lstStyle>
          <a:p>
            <a:fld id="{77A3B12A-B2AB-4296-876E-B23401F80E0F}" type="datetimeFigureOut">
              <a:rPr lang="en-US" smtClean="0"/>
              <a:t>9/11/2019</a:t>
            </a:fld>
            <a:endParaRPr lang="en-US"/>
          </a:p>
        </p:txBody>
      </p:sp>
      <p:sp>
        <p:nvSpPr>
          <p:cNvPr id="4" name="Footer Placeholder 3"/>
          <p:cNvSpPr>
            <a:spLocks noGrp="1"/>
          </p:cNvSpPr>
          <p:nvPr>
            <p:ph type="ftr" sz="quarter" idx="2"/>
            <p:custDataLst>
              <p:tags r:id="rId2"/>
            </p:custDataLst>
          </p:nvPr>
        </p:nvSpPr>
        <p:spPr>
          <a:xfrm>
            <a:off x="0" y="8830627"/>
            <a:ext cx="7010400" cy="465773"/>
          </a:xfrm>
          <a:prstGeom prst="rect">
            <a:avLst/>
          </a:prstGeom>
        </p:spPr>
        <p:txBody>
          <a:bodyPr vert="horz" lIns="91650" tIns="45825" rIns="91650" bIns="45825" rtlCol="0" anchor="b"/>
          <a:lstStyle>
            <a:lvl1pPr algn="l">
              <a:defRPr sz="1200"/>
            </a:lvl1pPr>
          </a:lstStyle>
          <a:p>
            <a:pPr algn="ctr"/>
            <a:r>
              <a:rPr lang="en-US">
                <a:solidFill>
                  <a:srgbClr val="000000"/>
                </a:solidFill>
                <a:latin typeface="Times New Roman" panose="02020603050405020304" pitchFamily="18" charset="0"/>
              </a:rPr>
              <a:t>Authorized Use Only</a:t>
            </a:r>
          </a:p>
        </p:txBody>
      </p:sp>
      <p:sp>
        <p:nvSpPr>
          <p:cNvPr id="5" name="Slide Number Placeholder 4"/>
          <p:cNvSpPr>
            <a:spLocks noGrp="1"/>
          </p:cNvSpPr>
          <p:nvPr>
            <p:ph type="sldNum" sz="quarter" idx="3"/>
          </p:nvPr>
        </p:nvSpPr>
        <p:spPr>
          <a:xfrm>
            <a:off x="3970436" y="8830627"/>
            <a:ext cx="3038372" cy="465773"/>
          </a:xfrm>
          <a:prstGeom prst="rect">
            <a:avLst/>
          </a:prstGeom>
        </p:spPr>
        <p:txBody>
          <a:bodyPr vert="horz" lIns="91650" tIns="45825" rIns="91650" bIns="45825" rtlCol="0" anchor="b"/>
          <a:lstStyle>
            <a:lvl1pPr algn="r">
              <a:defRPr sz="1200"/>
            </a:lvl1pPr>
          </a:lstStyle>
          <a:p>
            <a:fld id="{96A2E62C-D037-4EA1-8275-F18DEDCFE9EA}" type="slidenum">
              <a:rPr lang="en-US" smtClean="0"/>
              <a:t>‹#›</a:t>
            </a:fld>
            <a:endParaRPr lang="en-US"/>
          </a:p>
        </p:txBody>
      </p:sp>
    </p:spTree>
    <p:extLst>
      <p:ext uri="{BB962C8B-B14F-4D97-AF65-F5344CB8AC3E}">
        <p14:creationId xmlns:p14="http://schemas.microsoft.com/office/powerpoint/2010/main" val="322507583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tags" Target="../tags/tag12.xml"/><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523" cy="464662"/>
          </a:xfrm>
          <a:prstGeom prst="rect">
            <a:avLst/>
          </a:prstGeom>
        </p:spPr>
        <p:txBody>
          <a:bodyPr vert="horz" lIns="93156" tIns="46578" rIns="93156" bIns="46578"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1293" y="0"/>
            <a:ext cx="3037523" cy="464662"/>
          </a:xfrm>
          <a:prstGeom prst="rect">
            <a:avLst/>
          </a:prstGeom>
        </p:spPr>
        <p:txBody>
          <a:bodyPr vert="horz" lIns="93156" tIns="46578" rIns="93156" bIns="46578" rtlCol="0"/>
          <a:lstStyle>
            <a:lvl1pPr algn="r" fontAlgn="auto">
              <a:spcBef>
                <a:spcPts val="0"/>
              </a:spcBef>
              <a:spcAft>
                <a:spcPts val="0"/>
              </a:spcAft>
              <a:defRPr sz="1200">
                <a:latin typeface="+mn-lt"/>
              </a:defRPr>
            </a:lvl1pPr>
          </a:lstStyle>
          <a:p>
            <a:pPr>
              <a:defRPr/>
            </a:pPr>
            <a:fld id="{085A4552-0DC5-49E3-8363-95B5F309C20D}" type="datetimeFigureOut">
              <a:rPr lang="en-US"/>
              <a:pPr>
                <a:defRPr/>
              </a:pPr>
              <a:t>9/11/2019</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56" tIns="46578" rIns="93156" bIns="46578" rtlCol="0" anchor="ctr"/>
          <a:lstStyle/>
          <a:p>
            <a:pPr lvl="0"/>
            <a:endParaRPr lang="en-US" noProof="0" dirty="0"/>
          </a:p>
        </p:txBody>
      </p:sp>
      <p:sp>
        <p:nvSpPr>
          <p:cNvPr id="5" name="Notes Placeholder 4"/>
          <p:cNvSpPr>
            <a:spLocks noGrp="1"/>
          </p:cNvSpPr>
          <p:nvPr>
            <p:ph type="body" sz="quarter" idx="3"/>
          </p:nvPr>
        </p:nvSpPr>
        <p:spPr>
          <a:xfrm>
            <a:off x="700723" y="4415077"/>
            <a:ext cx="5608954" cy="4183539"/>
          </a:xfrm>
          <a:prstGeom prst="rect">
            <a:avLst/>
          </a:prstGeom>
        </p:spPr>
        <p:txBody>
          <a:bodyPr vert="horz" lIns="93156" tIns="46578" rIns="93156" bIns="4657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custDataLst>
              <p:tags r:id="rId2"/>
            </p:custDataLst>
          </p:nvPr>
        </p:nvSpPr>
        <p:spPr>
          <a:xfrm>
            <a:off x="0" y="8830154"/>
            <a:ext cx="7010400" cy="464662"/>
          </a:xfrm>
          <a:prstGeom prst="rect">
            <a:avLst/>
          </a:prstGeom>
        </p:spPr>
        <p:txBody>
          <a:bodyPr vert="horz" lIns="93156" tIns="46578" rIns="93156" bIns="46578" rtlCol="0" anchor="b"/>
          <a:lstStyle>
            <a:lvl1pPr algn="ctr" fontAlgn="auto">
              <a:spcBef>
                <a:spcPts val="0"/>
              </a:spcBef>
              <a:spcAft>
                <a:spcPts val="0"/>
              </a:spcAft>
              <a:defRPr lang="en-US" sz="1200" b="0" i="0" u="none">
                <a:solidFill>
                  <a:srgbClr val="000000"/>
                </a:solidFill>
                <a:latin typeface="Times New Roman" panose="02020603050405020304" pitchFamily="18" charset="0"/>
              </a:defRPr>
            </a:lvl1pPr>
          </a:lstStyle>
          <a:p>
            <a:pPr>
              <a:defRPr/>
            </a:pPr>
            <a:r>
              <a:rPr lang="en-US"/>
              <a:t>Authorized Use Only</a:t>
            </a:r>
          </a:p>
        </p:txBody>
      </p:sp>
      <p:sp>
        <p:nvSpPr>
          <p:cNvPr id="7" name="Slide Number Placeholder 6"/>
          <p:cNvSpPr>
            <a:spLocks noGrp="1"/>
          </p:cNvSpPr>
          <p:nvPr>
            <p:ph type="sldNum" sz="quarter" idx="5"/>
          </p:nvPr>
        </p:nvSpPr>
        <p:spPr>
          <a:xfrm>
            <a:off x="3971293" y="8830154"/>
            <a:ext cx="3037523" cy="464662"/>
          </a:xfrm>
          <a:prstGeom prst="rect">
            <a:avLst/>
          </a:prstGeom>
        </p:spPr>
        <p:txBody>
          <a:bodyPr vert="horz" lIns="93156" tIns="46578" rIns="93156" bIns="46578" rtlCol="0" anchor="b"/>
          <a:lstStyle>
            <a:lvl1pPr algn="r" fontAlgn="auto">
              <a:spcBef>
                <a:spcPts val="0"/>
              </a:spcBef>
              <a:spcAft>
                <a:spcPts val="0"/>
              </a:spcAft>
              <a:defRPr sz="1200">
                <a:latin typeface="+mn-lt"/>
              </a:defRPr>
            </a:lvl1pPr>
          </a:lstStyle>
          <a:p>
            <a:pPr>
              <a:defRPr/>
            </a:pPr>
            <a:fld id="{37EF2547-B5D8-4CE2-9238-0F78AA3EE1B0}" type="slidenum">
              <a:rPr lang="en-US"/>
              <a:pPr>
                <a:defRPr/>
              </a:pPr>
              <a:t>‹#›</a:t>
            </a:fld>
            <a:endParaRPr lang="en-US" dirty="0"/>
          </a:p>
        </p:txBody>
      </p:sp>
    </p:spTree>
    <p:extLst>
      <p:ext uri="{BB962C8B-B14F-4D97-AF65-F5344CB8AC3E}">
        <p14:creationId xmlns:p14="http://schemas.microsoft.com/office/powerpoint/2010/main" val="895891076"/>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37EF2547-B5D8-4CE2-9238-0F78AA3EE1B0}" type="slidenum">
              <a:rPr lang="en-US" smtClean="0"/>
              <a:pPr>
                <a:defRPr/>
              </a:pPr>
              <a:t>1</a:t>
            </a:fld>
            <a:endParaRPr lang="en-US" dirty="0"/>
          </a:p>
        </p:txBody>
      </p:sp>
    </p:spTree>
    <p:extLst>
      <p:ext uri="{BB962C8B-B14F-4D97-AF65-F5344CB8AC3E}">
        <p14:creationId xmlns:p14="http://schemas.microsoft.com/office/powerpoint/2010/main" val="3329047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EF2547-B5D8-4CE2-9238-0F78AA3EE1B0}" type="slidenum">
              <a:rPr lang="en-US" smtClean="0"/>
              <a:pPr>
                <a:defRPr/>
              </a:pPr>
              <a:t>10</a:t>
            </a:fld>
            <a:endParaRPr lang="en-US" dirty="0"/>
          </a:p>
        </p:txBody>
      </p:sp>
    </p:spTree>
    <p:extLst>
      <p:ext uri="{BB962C8B-B14F-4D97-AF65-F5344CB8AC3E}">
        <p14:creationId xmlns:p14="http://schemas.microsoft.com/office/powerpoint/2010/main" val="48155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Tree>
    <p:extLst>
      <p:ext uri="{BB962C8B-B14F-4D97-AF65-F5344CB8AC3E}">
        <p14:creationId xmlns:p14="http://schemas.microsoft.com/office/powerpoint/2010/main" val="3213879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custDataLst>
              <p:tags r:id="rId1"/>
            </p:custDataLst>
          </p:nvPr>
        </p:nvSpPr>
        <p:spPr>
          <a:xfrm>
            <a:off x="0" y="8841509"/>
            <a:ext cx="7010400" cy="467610"/>
          </a:xfrm>
        </p:spPr>
        <p:txBody>
          <a:bodyPr/>
          <a:lstStyle/>
          <a:p>
            <a:r>
              <a:rPr lang="en-US"/>
              <a:t>Authorized Use Only</a:t>
            </a:r>
            <a:endParaRPr dirty="0"/>
          </a:p>
        </p:txBody>
      </p:sp>
      <p:sp>
        <p:nvSpPr>
          <p:cNvPr id="6" name="Slide Number Placeholder 5"/>
          <p:cNvSpPr>
            <a:spLocks noGrp="1"/>
          </p:cNvSpPr>
          <p:nvPr>
            <p:ph type="sldNum" sz="quarter" idx="12"/>
          </p:nvPr>
        </p:nvSpPr>
        <p:spPr/>
        <p:txBody>
          <a:bodyPr/>
          <a:lstStyle/>
          <a:p>
            <a:fld id="{F581A7BC-80BF-485E-8A31-03C126B9B4DD}"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616174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custDataLst>
              <p:tags r:id="rId1"/>
            </p:custDataLst>
          </p:nvPr>
        </p:nvSpPr>
        <p:spPr>
          <a:xfrm>
            <a:off x="0" y="8841509"/>
            <a:ext cx="7010400" cy="467610"/>
          </a:xfrm>
        </p:spPr>
        <p:txBody>
          <a:bodyPr/>
          <a:lstStyle/>
          <a:p>
            <a:r>
              <a:rPr lang="en-US"/>
              <a:t>Authorized Use Only</a:t>
            </a:r>
            <a:endParaRPr dirty="0"/>
          </a:p>
        </p:txBody>
      </p:sp>
      <p:sp>
        <p:nvSpPr>
          <p:cNvPr id="6" name="Slide Number Placeholder 5"/>
          <p:cNvSpPr>
            <a:spLocks noGrp="1"/>
          </p:cNvSpPr>
          <p:nvPr>
            <p:ph type="sldNum" sz="quarter" idx="12"/>
          </p:nvPr>
        </p:nvSpPr>
        <p:spPr/>
        <p:txBody>
          <a:bodyPr/>
          <a:lstStyle/>
          <a:p>
            <a:fld id="{F581A7BC-80BF-485E-8A31-03C126B9B4DD}"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484816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custDataLst>
              <p:tags r:id="rId1"/>
            </p:custDataLst>
          </p:nvPr>
        </p:nvSpPr>
        <p:spPr>
          <a:xfrm>
            <a:off x="0" y="8841509"/>
            <a:ext cx="7010400" cy="467610"/>
          </a:xfrm>
        </p:spPr>
        <p:txBody>
          <a:bodyPr/>
          <a:lstStyle/>
          <a:p>
            <a:r>
              <a:rPr lang="en-US"/>
              <a:t>Authorized Use Only</a:t>
            </a:r>
            <a:endParaRPr lang="en-US" dirty="0"/>
          </a:p>
        </p:txBody>
      </p:sp>
      <p:sp>
        <p:nvSpPr>
          <p:cNvPr id="6" name="Slide Number Placeholder 5"/>
          <p:cNvSpPr>
            <a:spLocks noGrp="1"/>
          </p:cNvSpPr>
          <p:nvPr>
            <p:ph type="sldNum" sz="quarter" idx="12"/>
          </p:nvPr>
        </p:nvSpPr>
        <p:spPr/>
        <p:txBody>
          <a:bodyPr/>
          <a:lstStyle/>
          <a:p>
            <a:fld id="{F581A7BC-80BF-485E-8A31-03C126B9B4DD}" type="slidenum">
              <a:rPr lang="en-US" smtClean="0"/>
              <a:t>14</a:t>
            </a:fld>
            <a:endParaRPr lang="en-US" dirty="0"/>
          </a:p>
        </p:txBody>
      </p:sp>
    </p:spTree>
    <p:extLst>
      <p:ext uri="{BB962C8B-B14F-4D97-AF65-F5344CB8AC3E}">
        <p14:creationId xmlns:p14="http://schemas.microsoft.com/office/powerpoint/2010/main" val="379956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custDataLst>
              <p:tags r:id="rId1"/>
            </p:custDataLst>
          </p:nvPr>
        </p:nvSpPr>
        <p:spPr>
          <a:xfrm>
            <a:off x="0" y="8841509"/>
            <a:ext cx="7010400" cy="467610"/>
          </a:xfrm>
        </p:spPr>
        <p:txBody>
          <a:bodyPr/>
          <a:lstStyle/>
          <a:p>
            <a:r>
              <a:rPr lang="en-US"/>
              <a:t>Authorized Use Only</a:t>
            </a:r>
            <a:endParaRPr dirty="0"/>
          </a:p>
        </p:txBody>
      </p:sp>
      <p:sp>
        <p:nvSpPr>
          <p:cNvPr id="6" name="Slide Number Placeholder 5"/>
          <p:cNvSpPr>
            <a:spLocks noGrp="1"/>
          </p:cNvSpPr>
          <p:nvPr>
            <p:ph type="sldNum" sz="quarter" idx="12"/>
          </p:nvPr>
        </p:nvSpPr>
        <p:spPr/>
        <p:txBody>
          <a:bodyPr/>
          <a:lstStyle/>
          <a:p>
            <a:fld id="{F581A7BC-80BF-485E-8A31-03C126B9B4DD}"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758020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custDataLst>
              <p:tags r:id="rId1"/>
            </p:custDataLst>
          </p:nvPr>
        </p:nvSpPr>
        <p:spPr>
          <a:xfrm>
            <a:off x="0" y="8841509"/>
            <a:ext cx="7010400" cy="467610"/>
          </a:xfrm>
        </p:spPr>
        <p:txBody>
          <a:bodyPr/>
          <a:lstStyle/>
          <a:p>
            <a:r>
              <a:rPr lang="en-US"/>
              <a:t>Authorized Use Only</a:t>
            </a:r>
            <a:endParaRPr dirty="0"/>
          </a:p>
        </p:txBody>
      </p:sp>
      <p:sp>
        <p:nvSpPr>
          <p:cNvPr id="6" name="Slide Number Placeholder 5"/>
          <p:cNvSpPr>
            <a:spLocks noGrp="1"/>
          </p:cNvSpPr>
          <p:nvPr>
            <p:ph type="sldNum" sz="quarter" idx="12"/>
          </p:nvPr>
        </p:nvSpPr>
        <p:spPr/>
        <p:txBody>
          <a:bodyPr/>
          <a:lstStyle/>
          <a:p>
            <a:fld id="{F581A7BC-80BF-485E-8A31-03C126B9B4DD}"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267055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custDataLst>
              <p:tags r:id="rId1"/>
            </p:custDataLst>
          </p:nvPr>
        </p:nvSpPr>
        <p:spPr>
          <a:xfrm>
            <a:off x="0" y="8841509"/>
            <a:ext cx="7010400" cy="467610"/>
          </a:xfrm>
        </p:spPr>
        <p:txBody>
          <a:bodyPr/>
          <a:lstStyle/>
          <a:p>
            <a:r>
              <a:rPr lang="en-US"/>
              <a:t>Authorized Use Only</a:t>
            </a:r>
            <a:endParaRPr dirty="0"/>
          </a:p>
        </p:txBody>
      </p:sp>
      <p:sp>
        <p:nvSpPr>
          <p:cNvPr id="6" name="Slide Number Placeholder 5"/>
          <p:cNvSpPr>
            <a:spLocks noGrp="1"/>
          </p:cNvSpPr>
          <p:nvPr>
            <p:ph type="sldNum" sz="quarter" idx="12"/>
          </p:nvPr>
        </p:nvSpPr>
        <p:spPr/>
        <p:txBody>
          <a:bodyPr/>
          <a:lstStyle/>
          <a:p>
            <a:fld id="{F581A7BC-80BF-485E-8A31-03C126B9B4DD}"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835610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custDataLst>
              <p:tags r:id="rId1"/>
            </p:custDataLst>
          </p:nvPr>
        </p:nvSpPr>
        <p:spPr>
          <a:xfrm>
            <a:off x="0" y="8841509"/>
            <a:ext cx="7010400" cy="467610"/>
          </a:xfrm>
        </p:spPr>
        <p:txBody>
          <a:bodyPr/>
          <a:lstStyle/>
          <a:p>
            <a:r>
              <a:rPr lang="en-US"/>
              <a:t>Authorized Use Only</a:t>
            </a:r>
            <a:endParaRPr dirty="0"/>
          </a:p>
        </p:txBody>
      </p:sp>
      <p:sp>
        <p:nvSpPr>
          <p:cNvPr id="6" name="Slide Number Placeholder 5"/>
          <p:cNvSpPr>
            <a:spLocks noGrp="1"/>
          </p:cNvSpPr>
          <p:nvPr>
            <p:ph type="sldNum" sz="quarter" idx="12"/>
          </p:nvPr>
        </p:nvSpPr>
        <p:spPr/>
        <p:txBody>
          <a:bodyPr/>
          <a:lstStyle/>
          <a:p>
            <a:fld id="{F581A7BC-80BF-485E-8A31-03C126B9B4DD}"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93972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ctr" defTabSz="914400" rtl="0" eaLnBrk="0" fontAlgn="base" latinLnBrk="0" hangingPunct="0">
              <a:lnSpc>
                <a:spcPct val="100000"/>
              </a:lnSpc>
              <a:spcBef>
                <a:spcPct val="30000"/>
              </a:spcBef>
              <a:spcAft>
                <a:spcPct val="0"/>
              </a:spcAft>
              <a:buClrTx/>
              <a:buSzTx/>
              <a:buFontTx/>
              <a:buNone/>
              <a:tabLst/>
              <a:defRPr/>
            </a:pPr>
            <a:r>
              <a:rPr lang="en-US" sz="1200" b="1" dirty="0">
                <a:latin typeface="Times New Roman"/>
                <a:cs typeface="Times New Roman"/>
              </a:rPr>
              <a:t>CMS is actively accepting and processing claims using the MBI.</a:t>
            </a:r>
          </a:p>
          <a:p>
            <a:pPr marL="457200" lvl="1" algn="ctr"/>
            <a:endParaRPr lang="en-US" sz="1200" b="1" dirty="0">
              <a:latin typeface="Times New Roman" panose="02020603050405020304" pitchFamily="18" charset="0"/>
              <a:cs typeface="Times New Roman" panose="02020603050405020304" pitchFamily="18" charset="0"/>
            </a:endParaRPr>
          </a:p>
          <a:p>
            <a:pPr marL="457200" lvl="1" algn="ctr"/>
            <a:r>
              <a:rPr lang="en-US" sz="1200" b="1" dirty="0">
                <a:latin typeface="Times New Roman" panose="02020603050405020304" pitchFamily="18" charset="0"/>
                <a:cs typeface="Times New Roman" panose="02020603050405020304" pitchFamily="18" charset="0"/>
              </a:rPr>
              <a:t>All Beneficiaries and Providers should use MBIs as soon as possible!</a:t>
            </a:r>
          </a:p>
          <a:p>
            <a:pPr marL="457200" lvl="1" algn="ctr"/>
            <a:r>
              <a:rPr lang="en-US" sz="1200" b="1" dirty="0">
                <a:latin typeface="Times New Roman" panose="02020603050405020304" pitchFamily="18" charset="0"/>
                <a:cs typeface="Times New Roman" panose="02020603050405020304" pitchFamily="18" charset="0"/>
              </a:rPr>
              <a:t>Remember the transition ends December 31, 2019 </a:t>
            </a:r>
          </a:p>
          <a:p>
            <a:pPr marL="12700" marR="6350" algn="ctr" fontAlgn="auto">
              <a:spcBef>
                <a:spcPts val="0"/>
              </a:spcBef>
              <a:spcAft>
                <a:spcPts val="0"/>
              </a:spcAft>
              <a:buSzPct val="105000"/>
              <a:tabLst>
                <a:tab pos="354965" algn="l"/>
                <a:tab pos="355600" algn="l"/>
              </a:tabLst>
            </a:pPr>
            <a:endParaRPr lang="en-US" sz="1200" b="1" u="sng" dirty="0">
              <a:latin typeface="Times New Roman"/>
              <a:cs typeface="Times New Roman"/>
            </a:endParaRPr>
          </a:p>
          <a:p>
            <a:pPr marL="12700" marR="6350" algn="ctr" fontAlgn="auto">
              <a:spcBef>
                <a:spcPts val="0"/>
              </a:spcBef>
              <a:spcAft>
                <a:spcPts val="0"/>
              </a:spcAft>
              <a:buSzPct val="105000"/>
              <a:tabLst>
                <a:tab pos="354965" algn="l"/>
                <a:tab pos="355600" algn="l"/>
              </a:tabLst>
            </a:pPr>
            <a:r>
              <a:rPr lang="en-US" sz="1200" b="1" u="sng" dirty="0">
                <a:latin typeface="Times New Roman"/>
                <a:cs typeface="Times New Roman"/>
              </a:rPr>
              <a:t>Providers</a:t>
            </a:r>
            <a:r>
              <a:rPr lang="en-US" sz="1200" u="sng" dirty="0">
                <a:latin typeface="Times New Roman"/>
                <a:cs typeface="Times New Roman"/>
              </a:rPr>
              <a:t> </a:t>
            </a:r>
            <a:r>
              <a:rPr lang="en-US" sz="1200" b="1" u="sng" dirty="0">
                <a:latin typeface="Times New Roman"/>
                <a:cs typeface="Times New Roman"/>
              </a:rPr>
              <a:t>Should be Using the MBI Now!</a:t>
            </a:r>
          </a:p>
          <a:p>
            <a:pPr marL="12700" marR="6350" algn="ctr" fontAlgn="auto">
              <a:spcBef>
                <a:spcPts val="0"/>
              </a:spcBef>
              <a:spcAft>
                <a:spcPts val="0"/>
              </a:spcAft>
              <a:buSzPct val="105000"/>
              <a:tabLst>
                <a:tab pos="354965" algn="l"/>
                <a:tab pos="355600" algn="l"/>
              </a:tabLst>
            </a:pPr>
            <a:endParaRPr lang="en-US" sz="1200" b="1" u="sng" dirty="0">
              <a:latin typeface="Times New Roman"/>
              <a:cs typeface="Times New Roman"/>
            </a:endParaRPr>
          </a:p>
          <a:p>
            <a:pPr marL="12700" marR="6350" algn="ctr" fontAlgn="auto">
              <a:spcBef>
                <a:spcPts val="0"/>
              </a:spcBef>
              <a:spcAft>
                <a:spcPts val="0"/>
              </a:spcAft>
              <a:buSzPct val="105000"/>
              <a:tabLst>
                <a:tab pos="354965" algn="l"/>
                <a:tab pos="355600" algn="l"/>
              </a:tabLst>
            </a:pPr>
            <a:endParaRPr lang="en-US" sz="1200" b="1" u="sng" dirty="0">
              <a:latin typeface="Times New Roman"/>
              <a:cs typeface="Times New Roman"/>
            </a:endParaRPr>
          </a:p>
          <a:p>
            <a:pPr marL="342900" indent="-34290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endParaRPr lang="en-US" sz="1200"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custDataLst>
              <p:tags r:id="rId1"/>
            </p:custDataLst>
          </p:nvPr>
        </p:nvSpPr>
        <p:spPr>
          <a:xfrm>
            <a:off x="0" y="8841509"/>
            <a:ext cx="7010400" cy="467610"/>
          </a:xfrm>
        </p:spPr>
        <p:txBody>
          <a:bodyPr/>
          <a:lstStyle/>
          <a:p>
            <a:r>
              <a:rPr lang="en-US"/>
              <a:t>Authorized Use Only</a:t>
            </a:r>
            <a:endParaRPr dirty="0"/>
          </a:p>
        </p:txBody>
      </p:sp>
      <p:sp>
        <p:nvSpPr>
          <p:cNvPr id="6" name="Slide Number Placeholder 5"/>
          <p:cNvSpPr>
            <a:spLocks noGrp="1"/>
          </p:cNvSpPr>
          <p:nvPr>
            <p:ph type="sldNum" sz="quarter" idx="12"/>
          </p:nvPr>
        </p:nvSpPr>
        <p:spPr/>
        <p:txBody>
          <a:bodyPr/>
          <a:lstStyle/>
          <a:p>
            <a:fld id="{F581A7BC-80BF-485E-8A31-03C126B9B4DD}"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110430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2</a:t>
            </a:fld>
            <a:endParaRPr lang="en-US" dirty="0"/>
          </a:p>
        </p:txBody>
      </p:sp>
    </p:spTree>
    <p:extLst>
      <p:ext uri="{BB962C8B-B14F-4D97-AF65-F5344CB8AC3E}">
        <p14:creationId xmlns:p14="http://schemas.microsoft.com/office/powerpoint/2010/main" val="1987855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3</a:t>
            </a:fld>
            <a:endParaRPr lang="en-US" dirty="0"/>
          </a:p>
        </p:txBody>
      </p:sp>
    </p:spTree>
    <p:extLst>
      <p:ext uri="{BB962C8B-B14F-4D97-AF65-F5344CB8AC3E}">
        <p14:creationId xmlns:p14="http://schemas.microsoft.com/office/powerpoint/2010/main" val="3402294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solidFill>
                <a:prstClr val="black"/>
              </a:solidFill>
            </a:endParaRPr>
          </a:p>
        </p:txBody>
      </p:sp>
      <p:sp>
        <p:nvSpPr>
          <p:cNvPr id="5" name="Footer Placeholder 4"/>
          <p:cNvSpPr>
            <a:spLocks noGrp="1"/>
          </p:cNvSpPr>
          <p:nvPr>
            <p:ph type="ftr" sz="quarter" idx="11"/>
            <p:custDataLst>
              <p:tags r:id="rId1"/>
            </p:custDataLst>
          </p:nvPr>
        </p:nvSpPr>
        <p:spPr>
          <a:xfrm>
            <a:off x="0" y="8697280"/>
            <a:ext cx="7010400" cy="457669"/>
          </a:xfrm>
        </p:spPr>
        <p:txBody>
          <a:bodyPr/>
          <a:lstStyle/>
          <a:p>
            <a:pPr>
              <a:defRPr/>
            </a:pPr>
            <a:r>
              <a:t>Authorized Use Only</a:t>
            </a:r>
            <a:endParaRPr dirty="0"/>
          </a:p>
        </p:txBody>
      </p:sp>
      <p:sp>
        <p:nvSpPr>
          <p:cNvPr id="6" name="Slide Number Placeholder 5"/>
          <p:cNvSpPr>
            <a:spLocks noGrp="1"/>
          </p:cNvSpPr>
          <p:nvPr>
            <p:ph type="sldNum" sz="quarter" idx="12"/>
          </p:nvPr>
        </p:nvSpPr>
        <p:spPr/>
        <p:txBody>
          <a:bodyPr/>
          <a:lstStyle/>
          <a:p>
            <a:pPr>
              <a:defRPr/>
            </a:pPr>
            <a:fld id="{37EF2547-B5D8-4CE2-9238-0F78AA3EE1B0}"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2503704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Tree>
    <p:extLst>
      <p:ext uri="{BB962C8B-B14F-4D97-AF65-F5344CB8AC3E}">
        <p14:creationId xmlns:p14="http://schemas.microsoft.com/office/powerpoint/2010/main" val="3219071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MyMedicare.gov</a:t>
            </a:r>
            <a:r>
              <a:rPr lang="en-US" baseline="0" dirty="0"/>
              <a:t> was recently refreshed </a:t>
            </a:r>
          </a:p>
          <a:p>
            <a:endParaRPr lang="en-US" dirty="0"/>
          </a:p>
        </p:txBody>
      </p:sp>
      <p:sp>
        <p:nvSpPr>
          <p:cNvPr id="4" name="Slide Number Placeholder 3"/>
          <p:cNvSpPr>
            <a:spLocks noGrp="1"/>
          </p:cNvSpPr>
          <p:nvPr>
            <p:ph type="sldNum" sz="quarter" idx="10"/>
          </p:nvPr>
        </p:nvSpPr>
        <p:spPr/>
        <p:txBody>
          <a:bodyPr/>
          <a:lstStyle/>
          <a:p>
            <a:pPr>
              <a:defRPr/>
            </a:pPr>
            <a:fld id="{37EF2547-B5D8-4CE2-9238-0F78AA3EE1B0}"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2250611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custDataLst>
              <p:tags r:id="rId1"/>
            </p:custDataLst>
          </p:nvPr>
        </p:nvSpPr>
        <p:spPr>
          <a:xfrm>
            <a:off x="0" y="8830154"/>
            <a:ext cx="7010400" cy="464662"/>
          </a:xfrm>
        </p:spPr>
        <p:txBody>
          <a:bodyPr/>
          <a:lstStyle/>
          <a:p>
            <a:pPr>
              <a:defRPr/>
            </a:pPr>
            <a:r>
              <a:rPr lang="en-US"/>
              <a:t>Authorized Use Only</a:t>
            </a:r>
          </a:p>
        </p:txBody>
      </p:sp>
      <p:sp>
        <p:nvSpPr>
          <p:cNvPr id="6" name="Slide Number Placeholder 5"/>
          <p:cNvSpPr>
            <a:spLocks noGrp="1"/>
          </p:cNvSpPr>
          <p:nvPr>
            <p:ph type="sldNum" sz="quarter" idx="12"/>
          </p:nvPr>
        </p:nvSpPr>
        <p:spPr/>
        <p:txBody>
          <a:bodyPr/>
          <a:lstStyle/>
          <a:p>
            <a:pPr>
              <a:defRPr/>
            </a:pPr>
            <a:fld id="{37EF2547-B5D8-4CE2-9238-0F78AA3EE1B0}" type="slidenum">
              <a:rPr lang="en-US" smtClean="0"/>
              <a:pPr>
                <a:defRPr/>
              </a:pPr>
              <a:t>7</a:t>
            </a:fld>
            <a:endParaRPr lang="en-US" dirty="0"/>
          </a:p>
        </p:txBody>
      </p:sp>
    </p:spTree>
    <p:extLst>
      <p:ext uri="{BB962C8B-B14F-4D97-AF65-F5344CB8AC3E}">
        <p14:creationId xmlns:p14="http://schemas.microsoft.com/office/powerpoint/2010/main" val="624708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custDataLst>
              <p:tags r:id="rId1"/>
            </p:custDataLst>
          </p:nvPr>
        </p:nvSpPr>
        <p:spPr>
          <a:xfrm>
            <a:off x="0" y="8841509"/>
            <a:ext cx="7010400" cy="467610"/>
          </a:xfrm>
        </p:spPr>
        <p:txBody>
          <a:bodyPr/>
          <a:lstStyle/>
          <a:p>
            <a:r>
              <a:rPr lang="en-US"/>
              <a:t>Authorized Use Only</a:t>
            </a:r>
            <a:endParaRPr lang="en-US" dirty="0"/>
          </a:p>
        </p:txBody>
      </p:sp>
      <p:sp>
        <p:nvSpPr>
          <p:cNvPr id="6" name="Slide Number Placeholder 5"/>
          <p:cNvSpPr>
            <a:spLocks noGrp="1"/>
          </p:cNvSpPr>
          <p:nvPr>
            <p:ph type="sldNum" sz="quarter" idx="12"/>
          </p:nvPr>
        </p:nvSpPr>
        <p:spPr/>
        <p:txBody>
          <a:bodyPr/>
          <a:lstStyle/>
          <a:p>
            <a:fld id="{F581A7BC-80BF-485E-8A31-03C126B9B4DD}" type="slidenum">
              <a:rPr lang="en-US" smtClean="0"/>
              <a:t>8</a:t>
            </a:fld>
            <a:endParaRPr lang="en-US" dirty="0"/>
          </a:p>
        </p:txBody>
      </p:sp>
    </p:spTree>
    <p:extLst>
      <p:ext uri="{BB962C8B-B14F-4D97-AF65-F5344CB8AC3E}">
        <p14:creationId xmlns:p14="http://schemas.microsoft.com/office/powerpoint/2010/main" val="3361932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custDataLst>
              <p:tags r:id="rId1"/>
            </p:custDataLst>
          </p:nvPr>
        </p:nvSpPr>
        <p:spPr>
          <a:xfrm>
            <a:off x="0" y="8841509"/>
            <a:ext cx="7010400" cy="467610"/>
          </a:xfrm>
        </p:spPr>
        <p:txBody>
          <a:bodyPr/>
          <a:lstStyle/>
          <a:p>
            <a:r>
              <a:rPr lang="en-US"/>
              <a:t>Authorized Use Only</a:t>
            </a:r>
            <a:endParaRPr dirty="0"/>
          </a:p>
        </p:txBody>
      </p:sp>
      <p:sp>
        <p:nvSpPr>
          <p:cNvPr id="6" name="Slide Number Placeholder 5"/>
          <p:cNvSpPr>
            <a:spLocks noGrp="1"/>
          </p:cNvSpPr>
          <p:nvPr>
            <p:ph type="sldNum" sz="quarter" idx="12"/>
          </p:nvPr>
        </p:nvSpPr>
        <p:spPr/>
        <p:txBody>
          <a:bodyPr/>
          <a:lstStyle/>
          <a:p>
            <a:fld id="{F581A7BC-80BF-485E-8A31-03C126B9B4DD}"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1924182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24350" y="3181350"/>
            <a:ext cx="4419600" cy="1752600"/>
          </a:xfrm>
        </p:spPr>
        <p:txBody>
          <a:bodyPr/>
          <a:lstStyle>
            <a:lvl1pPr marL="0" indent="0" algn="ctr">
              <a:buNone/>
              <a:defRPr lang="en-US" sz="2400" b="1" i="0" kern="1200" dirty="0">
                <a:solidFill>
                  <a:srgbClr val="1F497D"/>
                </a:solidFill>
                <a:latin typeface="Times New Roman" panose="02020603050405020304" pitchFamily="18" charset="0"/>
                <a:ea typeface="MS PGothic" pitchFamily="34" charset="-128"/>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ctr" defTabSz="457200" rtl="0" eaLnBrk="0" fontAlgn="base" hangingPunct="0">
              <a:spcBef>
                <a:spcPts val="0"/>
              </a:spcBef>
              <a:spcAft>
                <a:spcPct val="0"/>
              </a:spcAft>
              <a:buNone/>
            </a:pPr>
            <a:r>
              <a:rPr lang="en-US" dirty="0"/>
              <a:t>Click to edit Master subtitle style</a:t>
            </a:r>
          </a:p>
          <a:p>
            <a:pPr marL="0" lvl="0" indent="0" algn="ctr" defTabSz="457200" rtl="0" eaLnBrk="0" fontAlgn="base" hangingPunct="0">
              <a:spcBef>
                <a:spcPts val="0"/>
              </a:spcBef>
              <a:spcAft>
                <a:spcPct val="0"/>
              </a:spcAft>
              <a:buNone/>
            </a:pPr>
            <a:r>
              <a:rPr lang="en-US" dirty="0"/>
              <a:t>and date</a:t>
            </a:r>
          </a:p>
        </p:txBody>
      </p:sp>
      <p:sp>
        <p:nvSpPr>
          <p:cNvPr id="7" name="Title 7"/>
          <p:cNvSpPr txBox="1">
            <a:spLocks/>
          </p:cNvSpPr>
          <p:nvPr userDrawn="1"/>
        </p:nvSpPr>
        <p:spPr>
          <a:xfrm>
            <a:off x="0" y="1371600"/>
            <a:ext cx="9144000" cy="1066800"/>
          </a:xfrm>
          <a:prstGeom prst="rect">
            <a:avLst/>
          </a:prstGeom>
          <a:solidFill>
            <a:srgbClr val="084A9C"/>
          </a:solidFill>
          <a:effectLst>
            <a:outerShdw dist="76200" dir="5640000" algn="tl" rotWithShape="0">
              <a:srgbClr val="FFD004"/>
            </a:outerShdw>
          </a:effectLst>
        </p:spPr>
        <p:txBody>
          <a:bodyPr vert="horz" lIns="91440" tIns="45720" rIns="91440" bIns="45720" rtlCol="0" anchor="ctr">
            <a:normAutofit/>
          </a:bodyPr>
          <a:lstStyle>
            <a:lvl1pPr>
              <a:defRPr sz="4000">
                <a:solidFill>
                  <a:srgbClr val="FFFFFF"/>
                </a:solidFill>
              </a:defRPr>
            </a:lvl1pPr>
          </a:lstStyle>
          <a:p>
            <a:pPr algn="ctr" fontAlgn="auto">
              <a:spcAft>
                <a:spcPts val="0"/>
              </a:spcAft>
              <a:defRPr/>
            </a:pPr>
            <a:endParaRPr lang="en-US" dirty="0">
              <a:solidFill>
                <a:prstClr val="white"/>
              </a:solidFill>
              <a:latin typeface="Calibri"/>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228600"/>
            <a:ext cx="2361806" cy="914400"/>
          </a:xfrm>
          <a:prstGeom prst="rect">
            <a:avLst/>
          </a:prstGeom>
        </p:spPr>
      </p:pic>
      <p:sp>
        <p:nvSpPr>
          <p:cNvPr id="2" name="Title 1"/>
          <p:cNvSpPr>
            <a:spLocks noGrp="1"/>
          </p:cNvSpPr>
          <p:nvPr>
            <p:ph type="ctrTitle"/>
          </p:nvPr>
        </p:nvSpPr>
        <p:spPr>
          <a:xfrm>
            <a:off x="0" y="1371601"/>
            <a:ext cx="9144000" cy="1066799"/>
          </a:xfrm>
        </p:spPr>
        <p:txBody>
          <a:bodyPr/>
          <a:lstStyle>
            <a:lvl1pPr algn="ctr" rtl="0" fontAlgn="auto">
              <a:spcBef>
                <a:spcPct val="0"/>
              </a:spcBef>
              <a:spcAft>
                <a:spcPts val="0"/>
              </a:spcAft>
              <a:defRPr lang="en-US" sz="2800" b="1" kern="1200" dirty="0">
                <a:solidFill>
                  <a:schemeClr val="bg1"/>
                </a:solidFill>
                <a:latin typeface="Times New Roman" panose="02020603050405020304" pitchFamily="18" charset="0"/>
                <a:ea typeface="MS PGothic" pitchFamily="34" charset="-128"/>
                <a:cs typeface="Times New Roman" panose="02020603050405020304" pitchFamily="18" charset="0"/>
              </a:defRPr>
            </a:lvl1pPr>
          </a:lstStyle>
          <a:p>
            <a:r>
              <a:rPr lang="en-US" dirty="0"/>
              <a:t>Click to edit Master title style</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8794" y="2933844"/>
            <a:ext cx="3568700" cy="224761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181344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73215"/>
            <a:ext cx="2057400" cy="485294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73215"/>
            <a:ext cx="6019800" cy="485294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EC6782D-6FA2-447D-80C3-52A94AC1F797}" type="slidenum">
              <a:rPr>
                <a:solidFill>
                  <a:prstClr val="black">
                    <a:tint val="75000"/>
                  </a:prstClr>
                </a:solidFill>
              </a:rPr>
              <a:pPr>
                <a:defRPr/>
              </a:pPr>
              <a:t>‹#›</a:t>
            </a:fld>
            <a:endParaRPr dirty="0">
              <a:solidFill>
                <a:prstClr val="black">
                  <a:tint val="75000"/>
                </a:prstClr>
              </a:solidFill>
            </a:endParaRPr>
          </a:p>
        </p:txBody>
      </p:sp>
      <p:sp>
        <p:nvSpPr>
          <p:cNvPr id="7" name="Date Placeholder 3"/>
          <p:cNvSpPr>
            <a:spLocks noGrp="1"/>
          </p:cNvSpPr>
          <p:nvPr>
            <p:ph type="dt" sz="half" idx="2"/>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3339264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358D3F3C-DE36-4CA1-9A7C-72BB7E1704A0}" type="slidenum">
              <a:rPr>
                <a:solidFill>
                  <a:prstClr val="black">
                    <a:tint val="75000"/>
                  </a:prstClr>
                </a:solidFill>
              </a:rPr>
              <a:pPr>
                <a:defRPr/>
              </a:pPr>
              <a:t>‹#›</a:t>
            </a:fld>
            <a:endParaRPr dirty="0">
              <a:solidFill>
                <a:prstClr val="black">
                  <a:tint val="75000"/>
                </a:prstClr>
              </a:solidFill>
            </a:endParaRPr>
          </a:p>
        </p:txBody>
      </p:sp>
    </p:spTree>
    <p:extLst>
      <p:ext uri="{BB962C8B-B14F-4D97-AF65-F5344CB8AC3E}">
        <p14:creationId xmlns:p14="http://schemas.microsoft.com/office/powerpoint/2010/main" val="861278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solidFill>
                  <a:schemeClr val="tx1">
                    <a:tint val="75000"/>
                  </a:schemeClr>
                </a:solidFill>
              </a:defRPr>
            </a:lvl1pPr>
            <a:lvl2pPr marL="457196" indent="0">
              <a:buNone/>
              <a:defRPr sz="1800">
                <a:solidFill>
                  <a:schemeClr val="tx1">
                    <a:tint val="75000"/>
                  </a:schemeClr>
                </a:solidFill>
              </a:defRPr>
            </a:lvl2pPr>
            <a:lvl3pPr marL="914391" indent="0">
              <a:buNone/>
              <a:defRPr sz="1600">
                <a:solidFill>
                  <a:schemeClr val="tx1">
                    <a:tint val="75000"/>
                  </a:schemeClr>
                </a:solidFill>
              </a:defRPr>
            </a:lvl3pPr>
            <a:lvl4pPr marL="1371587" indent="0">
              <a:buNone/>
              <a:defRPr sz="1400">
                <a:solidFill>
                  <a:schemeClr val="tx1">
                    <a:tint val="75000"/>
                  </a:schemeClr>
                </a:solidFill>
              </a:defRPr>
            </a:lvl4pPr>
            <a:lvl5pPr marL="1828783" indent="0">
              <a:buNone/>
              <a:defRPr sz="1400">
                <a:solidFill>
                  <a:schemeClr val="tx1">
                    <a:tint val="75000"/>
                  </a:schemeClr>
                </a:solidFill>
              </a:defRPr>
            </a:lvl5pPr>
            <a:lvl6pPr marL="2285978" indent="0">
              <a:buNone/>
              <a:defRPr sz="1400">
                <a:solidFill>
                  <a:schemeClr val="tx1">
                    <a:tint val="75000"/>
                  </a:schemeClr>
                </a:solidFill>
              </a:defRPr>
            </a:lvl6pPr>
            <a:lvl7pPr marL="2743174" indent="0">
              <a:buNone/>
              <a:defRPr sz="1400">
                <a:solidFill>
                  <a:schemeClr val="tx1">
                    <a:tint val="75000"/>
                  </a:schemeClr>
                </a:solidFill>
              </a:defRPr>
            </a:lvl7pPr>
            <a:lvl8pPr marL="3200370" indent="0">
              <a:buNone/>
              <a:defRPr sz="1400">
                <a:solidFill>
                  <a:schemeClr val="tx1">
                    <a:tint val="75000"/>
                  </a:schemeClr>
                </a:solidFill>
              </a:defRPr>
            </a:lvl8pPr>
            <a:lvl9pPr marL="365756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1" y="6356351"/>
            <a:ext cx="2133600" cy="365125"/>
          </a:xfrm>
          <a:prstGeom prst="rect">
            <a:avLst/>
          </a:prstGeom>
        </p:spPr>
        <p:txBody>
          <a:bodyPr/>
          <a:lstStyle>
            <a:lvl1pPr>
              <a:defRPr/>
            </a:lvl1pPr>
          </a:lstStyle>
          <a:p>
            <a:pPr>
              <a:defRPr/>
            </a:pPr>
            <a:r>
              <a:rPr lang="en-US">
                <a:solidFill>
                  <a:prstClr val="black">
                    <a:tint val="75000"/>
                  </a:prstClr>
                </a:solidFill>
              </a:rPr>
              <a:t>8/15/2016</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0D362F-8D68-42BE-8FEA-E4472D33468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83297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pag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228600" y="6492875"/>
            <a:ext cx="2133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5" name="Slide Number Placeholder 2"/>
          <p:cNvSpPr>
            <a:spLocks noGrp="1"/>
          </p:cNvSpPr>
          <p:nvPr>
            <p:ph type="sldNum" sz="quarter" idx="11"/>
          </p:nvPr>
        </p:nvSpPr>
        <p:spPr>
          <a:xfrm>
            <a:off x="6781800" y="6496049"/>
            <a:ext cx="2133600" cy="365125"/>
          </a:xfrm>
          <a:prstGeom prst="rect">
            <a:avLst/>
          </a:prstGeom>
        </p:spPr>
        <p:txBody>
          <a:bodyPr/>
          <a:lstStyle>
            <a:lvl1pPr>
              <a:defRPr>
                <a:latin typeface="+mj-lt"/>
              </a:defRPr>
            </a:lvl1pPr>
          </a:lstStyle>
          <a:p>
            <a:fld id="{7022FF3C-310F-4809-A5BE-BC5BA8AA108D}" type="slidenum">
              <a:rPr smtClean="0">
                <a:solidFill>
                  <a:prstClr val="black">
                    <a:tint val="75000"/>
                  </a:prstClr>
                </a:solidFill>
              </a:rPr>
              <a:pPr/>
              <a:t>‹#›</a:t>
            </a:fld>
            <a:endParaRPr dirty="0">
              <a:solidFill>
                <a:prstClr val="black">
                  <a:tint val="75000"/>
                </a:prstClr>
              </a:solidFill>
            </a:endParaRPr>
          </a:p>
        </p:txBody>
      </p:sp>
      <p:sp>
        <p:nvSpPr>
          <p:cNvPr id="4" name="Content Placeholder 2"/>
          <p:cNvSpPr>
            <a:spLocks noGrp="1"/>
          </p:cNvSpPr>
          <p:nvPr>
            <p:ph idx="1"/>
          </p:nvPr>
        </p:nvSpPr>
        <p:spPr>
          <a:xfrm>
            <a:off x="457200" y="1270000"/>
            <a:ext cx="8229600" cy="4856163"/>
          </a:xfrm>
        </p:spPr>
        <p:txBody>
          <a:bodyPr/>
          <a:lstStyle>
            <a:lvl1pPr marL="0" indent="0" algn="ctr">
              <a:buNone/>
              <a:defRPr sz="2000">
                <a:latin typeface="Times New Roman" panose="02020603050405020304" pitchFamily="18" charset="0"/>
                <a:cs typeface="Times New Roman" panose="02020603050405020304" pitchFamily="18" charset="0"/>
              </a:defRPr>
            </a:lvl1pPr>
            <a:lvl2pPr algn="ctr">
              <a:defRPr sz="1800">
                <a:latin typeface="Times New Roman" panose="02020603050405020304" pitchFamily="18" charset="0"/>
                <a:cs typeface="Times New Roman" panose="02020603050405020304" pitchFamily="18" charset="0"/>
              </a:defRPr>
            </a:lvl2pPr>
            <a:lvl3pPr algn="ctr">
              <a:defRPr sz="1800">
                <a:latin typeface="Times New Roman" panose="02020603050405020304" pitchFamily="18" charset="0"/>
                <a:cs typeface="Times New Roman" panose="02020603050405020304" pitchFamily="18" charset="0"/>
              </a:defRPr>
            </a:lvl3pPr>
            <a:lvl4pPr algn="ctr">
              <a:defRPr sz="1800">
                <a:latin typeface="Times New Roman" panose="02020603050405020304" pitchFamily="18" charset="0"/>
                <a:cs typeface="Times New Roman" panose="02020603050405020304" pitchFamily="18" charset="0"/>
              </a:defRPr>
            </a:lvl4pPr>
            <a:lvl5pPr algn="ctr">
              <a:defRPr sz="1800">
                <a:latin typeface="Times New Roman" panose="02020603050405020304" pitchFamily="18" charset="0"/>
                <a:cs typeface="Times New Roman" panose="02020603050405020304" pitchFamily="18" charset="0"/>
              </a:defRPr>
            </a:lvl5pPr>
          </a:lstStyle>
          <a:p>
            <a:pPr lvl="0"/>
            <a:endParaRPr lang="en-US" dirty="0"/>
          </a:p>
          <a:p>
            <a:pPr lvl="0"/>
            <a:endParaRPr lang="en-US" dirty="0"/>
          </a:p>
          <a:p>
            <a:pPr lvl="0"/>
            <a:endParaRPr lang="en-US" dirty="0"/>
          </a:p>
          <a:p>
            <a:pPr lvl="0"/>
            <a:endParaRPr lang="en-US" dirty="0"/>
          </a:p>
          <a:p>
            <a:pPr lvl="0"/>
            <a:endParaRPr lang="en-US" dirty="0"/>
          </a:p>
          <a:p>
            <a:pPr lvl="0"/>
            <a:endParaRPr lang="en-US" dirty="0"/>
          </a:p>
          <a:p>
            <a:pPr lvl="0"/>
            <a:r>
              <a:rPr lang="en-US" dirty="0"/>
              <a:t>Click to edit Master text styles</a:t>
            </a:r>
          </a:p>
        </p:txBody>
      </p:sp>
    </p:spTree>
    <p:extLst>
      <p:ext uri="{BB962C8B-B14F-4D97-AF65-F5344CB8AC3E}">
        <p14:creationId xmlns:p14="http://schemas.microsoft.com/office/powerpoint/2010/main" val="1224947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age with Title Only">
    <p:spTree>
      <p:nvGrpSpPr>
        <p:cNvPr id="1" name=""/>
        <p:cNvGrpSpPr/>
        <p:nvPr/>
      </p:nvGrpSpPr>
      <p:grpSpPr>
        <a:xfrm>
          <a:off x="0" y="0"/>
          <a:ext cx="0" cy="0"/>
          <a:chOff x="0" y="0"/>
          <a:chExt cx="0" cy="0"/>
        </a:xfrm>
      </p:grpSpPr>
      <p:sp>
        <p:nvSpPr>
          <p:cNvPr id="6" name="Slide Number Placeholder 2"/>
          <p:cNvSpPr>
            <a:spLocks noGrp="1"/>
          </p:cNvSpPr>
          <p:nvPr>
            <p:ph type="sldNum" sz="quarter" idx="11"/>
          </p:nvPr>
        </p:nvSpPr>
        <p:spPr>
          <a:xfrm>
            <a:off x="6781800" y="6496049"/>
            <a:ext cx="2133600" cy="365125"/>
          </a:xfrm>
          <a:prstGeom prst="rect">
            <a:avLst/>
          </a:prstGeom>
        </p:spPr>
        <p:txBody>
          <a:bodyPr/>
          <a:lstStyle>
            <a:lvl1pPr>
              <a:defRPr>
                <a:latin typeface="+mj-lt"/>
              </a:defRPr>
            </a:lvl1pPr>
          </a:lstStyle>
          <a:p>
            <a:fld id="{7022FF3C-310F-4809-A5BE-BC5BA8AA108D}" type="slidenum">
              <a:rPr smtClean="0">
                <a:solidFill>
                  <a:prstClr val="black">
                    <a:tint val="75000"/>
                  </a:prstClr>
                </a:solidFill>
              </a:rPr>
              <a:pPr/>
              <a:t>‹#›</a:t>
            </a:fld>
            <a:endParaRPr dirty="0">
              <a:solidFill>
                <a:prstClr val="black">
                  <a:tint val="75000"/>
                </a:prstClr>
              </a:solidFill>
            </a:endParaRPr>
          </a:p>
        </p:txBody>
      </p:sp>
      <p:sp>
        <p:nvSpPr>
          <p:cNvPr id="5" name="Date Placeholder 3"/>
          <p:cNvSpPr>
            <a:spLocks noGrp="1"/>
          </p:cNvSpPr>
          <p:nvPr>
            <p:ph type="dt" sz="half" idx="2"/>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
        <p:nvSpPr>
          <p:cNvPr id="8" name="Title 9"/>
          <p:cNvSpPr>
            <a:spLocks noGrp="1"/>
          </p:cNvSpPr>
          <p:nvPr>
            <p:ph type="title"/>
          </p:nvPr>
        </p:nvSpPr>
        <p:spPr>
          <a:xfrm>
            <a:off x="0" y="135467"/>
            <a:ext cx="9144000" cy="694267"/>
          </a:xfrm>
          <a:prstGeom prst="rect">
            <a:avLst/>
          </a:prstGeom>
          <a:noFill/>
          <a:ln>
            <a:noFill/>
          </a:ln>
          <a:effectLst/>
        </p:spPr>
        <p:txBody>
          <a:bodyPr/>
          <a:lstStyle>
            <a:lvl1pP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791127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142999"/>
            <a:ext cx="5486400" cy="35845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AFA206E-D31D-4C88-9D09-22E83E6D1E3A}" type="slidenum">
              <a:rPr>
                <a:solidFill>
                  <a:prstClr val="black">
                    <a:tint val="75000"/>
                  </a:prstClr>
                </a:solidFill>
              </a:rPr>
              <a:pPr>
                <a:defRPr/>
              </a:pPr>
              <a:t>‹#›</a:t>
            </a:fld>
            <a:endParaRPr dirty="0">
              <a:solidFill>
                <a:prstClr val="black">
                  <a:tint val="75000"/>
                </a:prstClr>
              </a:solidFill>
            </a:endParaRPr>
          </a:p>
        </p:txBody>
      </p:sp>
      <p:sp>
        <p:nvSpPr>
          <p:cNvPr id="8" name="Date Placeholder 3"/>
          <p:cNvSpPr>
            <a:spLocks noGrp="1"/>
          </p:cNvSpPr>
          <p:nvPr>
            <p:ph type="dt" sz="half" idx="13"/>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
        <p:nvSpPr>
          <p:cNvPr id="9" name="Title 9"/>
          <p:cNvSpPr txBox="1">
            <a:spLocks/>
          </p:cNvSpPr>
          <p:nvPr userDrawn="1"/>
        </p:nvSpPr>
        <p:spPr bwMode="auto">
          <a:xfrm>
            <a:off x="0" y="135467"/>
            <a:ext cx="9144000" cy="6942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0" i="0" u="none" kern="1200">
                <a:solidFill>
                  <a:schemeClr val="bg1"/>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solidFill>
                  <a:prstClr val="white"/>
                </a:solidFill>
              </a:rPr>
              <a:t>Click to edit Master title style</a:t>
            </a:r>
          </a:p>
        </p:txBody>
      </p:sp>
    </p:spTree>
    <p:extLst>
      <p:ext uri="{BB962C8B-B14F-4D97-AF65-F5344CB8AC3E}">
        <p14:creationId xmlns:p14="http://schemas.microsoft.com/office/powerpoint/2010/main" val="3903501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109B980-BC8F-45D1-824D-30A5B7F0B69F}" type="slidenum">
              <a:rPr>
                <a:solidFill>
                  <a:prstClr val="black">
                    <a:tint val="75000"/>
                  </a:prstClr>
                </a:solidFill>
              </a:rPr>
              <a:pPr>
                <a:defRPr/>
              </a:pPr>
              <a:t>‹#›</a:t>
            </a:fld>
            <a:endParaRPr dirty="0">
              <a:solidFill>
                <a:prstClr val="black">
                  <a:tint val="75000"/>
                </a:prstClr>
              </a:solidFill>
            </a:endParaRPr>
          </a:p>
        </p:txBody>
      </p:sp>
      <p:sp>
        <p:nvSpPr>
          <p:cNvPr id="8" name="Date Placeholder 3"/>
          <p:cNvSpPr>
            <a:spLocks noGrp="1"/>
          </p:cNvSpPr>
          <p:nvPr>
            <p:ph type="dt" sz="half" idx="13"/>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
        <p:nvSpPr>
          <p:cNvPr id="9" name="Title 9"/>
          <p:cNvSpPr>
            <a:spLocks noGrp="1"/>
          </p:cNvSpPr>
          <p:nvPr>
            <p:ph type="title"/>
          </p:nvPr>
        </p:nvSpPr>
        <p:spPr>
          <a:xfrm>
            <a:off x="0" y="135467"/>
            <a:ext cx="9144000" cy="694267"/>
          </a:xfrm>
          <a:prstGeom prst="rect">
            <a:avLst/>
          </a:prstGeom>
          <a:noFill/>
          <a:ln>
            <a:noFill/>
          </a:ln>
          <a:effectLst/>
        </p:spPr>
        <p:txBody>
          <a:bodyPr/>
          <a:lstStyle>
            <a:lvl1pP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061666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24E5D47-8288-429D-92E6-147070370269}" type="slidenum">
              <a:rPr>
                <a:solidFill>
                  <a:prstClr val="black">
                    <a:tint val="75000"/>
                  </a:prstClr>
                </a:solidFill>
              </a:rPr>
              <a:pPr>
                <a:defRPr/>
              </a:pPr>
              <a:t>‹#›</a:t>
            </a:fld>
            <a:endParaRPr dirty="0">
              <a:solidFill>
                <a:prstClr val="black">
                  <a:tint val="75000"/>
                </a:prstClr>
              </a:solidFill>
            </a:endParaRPr>
          </a:p>
        </p:txBody>
      </p:sp>
      <p:sp>
        <p:nvSpPr>
          <p:cNvPr id="10" name="Date Placeholder 3"/>
          <p:cNvSpPr>
            <a:spLocks noGrp="1"/>
          </p:cNvSpPr>
          <p:nvPr>
            <p:ph type="dt" sz="half" idx="13"/>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
        <p:nvSpPr>
          <p:cNvPr id="11" name="Title 9"/>
          <p:cNvSpPr>
            <a:spLocks noGrp="1"/>
          </p:cNvSpPr>
          <p:nvPr>
            <p:ph type="title"/>
          </p:nvPr>
        </p:nvSpPr>
        <p:spPr>
          <a:xfrm>
            <a:off x="0" y="135467"/>
            <a:ext cx="9144000" cy="694267"/>
          </a:xfrm>
          <a:prstGeom prst="rect">
            <a:avLst/>
          </a:prstGeom>
          <a:noFill/>
          <a:ln>
            <a:noFill/>
          </a:ln>
          <a:effectLst/>
        </p:spPr>
        <p:txBody>
          <a:bodyPr/>
          <a:lstStyle>
            <a:lvl1pP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65780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3008313" cy="989334"/>
          </a:xfrm>
        </p:spPr>
        <p:txBody>
          <a:bodyPr anchor="b"/>
          <a:lstStyle>
            <a:lvl1pPr algn="l">
              <a:defRPr sz="20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132334"/>
            <a:ext cx="3008313" cy="399382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2C57B50-417A-410B-956D-987AC1D152EE}" type="slidenum">
              <a:rPr>
                <a:solidFill>
                  <a:prstClr val="black">
                    <a:tint val="75000"/>
                  </a:prstClr>
                </a:solidFill>
              </a:rPr>
              <a:pPr>
                <a:defRPr/>
              </a:pPr>
              <a:t>‹#›</a:t>
            </a:fld>
            <a:endParaRPr dirty="0">
              <a:solidFill>
                <a:prstClr val="black">
                  <a:tint val="75000"/>
                </a:prstClr>
              </a:solidFill>
            </a:endParaRPr>
          </a:p>
        </p:txBody>
      </p:sp>
      <p:sp>
        <p:nvSpPr>
          <p:cNvPr id="8" name="Date Placeholder 3"/>
          <p:cNvSpPr>
            <a:spLocks noGrp="1"/>
          </p:cNvSpPr>
          <p:nvPr>
            <p:ph type="dt" sz="half" idx="13"/>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
        <p:nvSpPr>
          <p:cNvPr id="9" name="Title 9"/>
          <p:cNvSpPr txBox="1">
            <a:spLocks/>
          </p:cNvSpPr>
          <p:nvPr userDrawn="1"/>
        </p:nvSpPr>
        <p:spPr bwMode="auto">
          <a:xfrm>
            <a:off x="0" y="135467"/>
            <a:ext cx="9144000" cy="6942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0" i="0" u="none" kern="1200">
                <a:solidFill>
                  <a:schemeClr val="bg1"/>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solidFill>
                  <a:prstClr val="white"/>
                </a:solidFill>
              </a:rPr>
              <a:t>Click to edit Master title style</a:t>
            </a:r>
          </a:p>
        </p:txBody>
      </p:sp>
    </p:spTree>
    <p:extLst>
      <p:ext uri="{BB962C8B-B14F-4D97-AF65-F5344CB8AC3E}">
        <p14:creationId xmlns:p14="http://schemas.microsoft.com/office/powerpoint/2010/main" val="3056546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8776E47-03E2-442F-812B-8FDFD48AE40F}" type="slidenum">
              <a:rPr>
                <a:solidFill>
                  <a:prstClr val="black">
                    <a:tint val="75000"/>
                  </a:prstClr>
                </a:solidFill>
              </a:rPr>
              <a:pPr>
                <a:defRPr/>
              </a:pPr>
              <a:t>‹#›</a:t>
            </a:fld>
            <a:endParaRPr dirty="0">
              <a:solidFill>
                <a:prstClr val="black">
                  <a:tint val="75000"/>
                </a:prstClr>
              </a:solidFill>
            </a:endParaRPr>
          </a:p>
        </p:txBody>
      </p:sp>
      <p:sp>
        <p:nvSpPr>
          <p:cNvPr id="7" name="Date Placeholder 3"/>
          <p:cNvSpPr>
            <a:spLocks noGrp="1"/>
          </p:cNvSpPr>
          <p:nvPr>
            <p:ph type="dt" sz="half" idx="2"/>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
        <p:nvSpPr>
          <p:cNvPr id="8" name="Title 9"/>
          <p:cNvSpPr>
            <a:spLocks noGrp="1"/>
          </p:cNvSpPr>
          <p:nvPr>
            <p:ph type="title"/>
          </p:nvPr>
        </p:nvSpPr>
        <p:spPr>
          <a:xfrm>
            <a:off x="0" y="135467"/>
            <a:ext cx="9144000" cy="694267"/>
          </a:xfrm>
          <a:prstGeom prst="rect">
            <a:avLst/>
          </a:prstGeom>
          <a:noFill/>
          <a:ln>
            <a:noFill/>
          </a:ln>
          <a:effectLst/>
        </p:spPr>
        <p:txBody>
          <a:bodyPr/>
          <a:lstStyle>
            <a:lvl1pP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118339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solidFill>
                  <a:schemeClr val="tx1">
                    <a:tint val="75000"/>
                  </a:schemeClr>
                </a:solidFill>
              </a:defRPr>
            </a:lvl1pPr>
            <a:lvl2pPr marL="457196" indent="0">
              <a:buNone/>
              <a:defRPr sz="1800">
                <a:solidFill>
                  <a:schemeClr val="tx1">
                    <a:tint val="75000"/>
                  </a:schemeClr>
                </a:solidFill>
              </a:defRPr>
            </a:lvl2pPr>
            <a:lvl3pPr marL="914391" indent="0">
              <a:buNone/>
              <a:defRPr sz="1600">
                <a:solidFill>
                  <a:schemeClr val="tx1">
                    <a:tint val="75000"/>
                  </a:schemeClr>
                </a:solidFill>
              </a:defRPr>
            </a:lvl3pPr>
            <a:lvl4pPr marL="1371587" indent="0">
              <a:buNone/>
              <a:defRPr sz="1400">
                <a:solidFill>
                  <a:schemeClr val="tx1">
                    <a:tint val="75000"/>
                  </a:schemeClr>
                </a:solidFill>
              </a:defRPr>
            </a:lvl4pPr>
            <a:lvl5pPr marL="1828783" indent="0">
              <a:buNone/>
              <a:defRPr sz="1400">
                <a:solidFill>
                  <a:schemeClr val="tx1">
                    <a:tint val="75000"/>
                  </a:schemeClr>
                </a:solidFill>
              </a:defRPr>
            </a:lvl5pPr>
            <a:lvl6pPr marL="2285978" indent="0">
              <a:buNone/>
              <a:defRPr sz="1400">
                <a:solidFill>
                  <a:schemeClr val="tx1">
                    <a:tint val="75000"/>
                  </a:schemeClr>
                </a:solidFill>
              </a:defRPr>
            </a:lvl6pPr>
            <a:lvl7pPr marL="2743174" indent="0">
              <a:buNone/>
              <a:defRPr sz="1400">
                <a:solidFill>
                  <a:schemeClr val="tx1">
                    <a:tint val="75000"/>
                  </a:schemeClr>
                </a:solidFill>
              </a:defRPr>
            </a:lvl7pPr>
            <a:lvl8pPr marL="3200370" indent="0">
              <a:buNone/>
              <a:defRPr sz="1400">
                <a:solidFill>
                  <a:schemeClr val="tx1">
                    <a:tint val="75000"/>
                  </a:schemeClr>
                </a:solidFill>
              </a:defRPr>
            </a:lvl8pPr>
            <a:lvl9pPr marL="365756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1" y="6356351"/>
            <a:ext cx="2133600" cy="365125"/>
          </a:xfrm>
          <a:prstGeom prst="rect">
            <a:avLst/>
          </a:prstGeom>
        </p:spPr>
        <p:txBody>
          <a:bodyPr/>
          <a:lstStyle>
            <a:lvl1pPr>
              <a:defRPr/>
            </a:lvl1pPr>
          </a:lstStyle>
          <a:p>
            <a:pPr>
              <a:defRPr/>
            </a:pPr>
            <a:r>
              <a:rPr lang="en-US">
                <a:solidFill>
                  <a:prstClr val="black">
                    <a:tint val="75000"/>
                  </a:prstClr>
                </a:solidFill>
              </a:rPr>
              <a:t>8/15/2016</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0D362F-8D68-42BE-8FEA-E4472D33468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787834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73215"/>
            <a:ext cx="2057400" cy="485294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73215"/>
            <a:ext cx="6019800" cy="485294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EC6782D-6FA2-447D-80C3-52A94AC1F797}" type="slidenum">
              <a:rPr>
                <a:solidFill>
                  <a:prstClr val="black">
                    <a:tint val="75000"/>
                  </a:prstClr>
                </a:solidFill>
              </a:rPr>
              <a:pPr>
                <a:defRPr/>
              </a:pPr>
              <a:t>‹#›</a:t>
            </a:fld>
            <a:endParaRPr dirty="0">
              <a:solidFill>
                <a:prstClr val="black">
                  <a:tint val="75000"/>
                </a:prstClr>
              </a:solidFill>
            </a:endParaRPr>
          </a:p>
        </p:txBody>
      </p:sp>
      <p:sp>
        <p:nvSpPr>
          <p:cNvPr id="7" name="Date Placeholder 3"/>
          <p:cNvSpPr>
            <a:spLocks noGrp="1"/>
          </p:cNvSpPr>
          <p:nvPr>
            <p:ph type="dt" sz="half" idx="2"/>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26625063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MS content2">
    <p:spTree>
      <p:nvGrpSpPr>
        <p:cNvPr id="1" name=""/>
        <p:cNvGrpSpPr/>
        <p:nvPr/>
      </p:nvGrpSpPr>
      <p:grpSpPr>
        <a:xfrm>
          <a:off x="0" y="0"/>
          <a:ext cx="0" cy="0"/>
          <a:chOff x="0" y="0"/>
          <a:chExt cx="0" cy="0"/>
        </a:xfrm>
      </p:grpSpPr>
      <p:pic>
        <p:nvPicPr>
          <p:cNvPr id="4" name="Picture 6" descr="header.png"/>
          <p:cNvPicPr>
            <a:picLocks noChangeAspect="1"/>
          </p:cNvPicPr>
          <p:nvPr userDrawn="1"/>
        </p:nvPicPr>
        <p:blipFill>
          <a:blip r:embed="rId2">
            <a:extLst>
              <a:ext uri="{28A0092B-C50C-407E-A947-70E740481C1C}">
                <a14:useLocalDpi xmlns:a14="http://schemas.microsoft.com/office/drawing/2010/main" val="0"/>
              </a:ext>
            </a:extLst>
          </a:blip>
          <a:srcRect l="4855"/>
          <a:stretch>
            <a:fillRect/>
          </a:stretch>
        </p:blipFill>
        <p:spPr bwMode="auto">
          <a:xfrm>
            <a:off x="0" y="0"/>
            <a:ext cx="9169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2362200"/>
            <a:ext cx="152400" cy="4495800"/>
          </a:xfrm>
          <a:prstGeom prst="rect">
            <a:avLst/>
          </a:prstGeom>
          <a:gradFill flip="none" rotWithShape="1">
            <a:gsLst>
              <a:gs pos="0">
                <a:schemeClr val="accent1">
                  <a:lumMod val="40000"/>
                  <a:lumOff val="60000"/>
                </a:schemeClr>
              </a:gs>
              <a:gs pos="100000">
                <a:schemeClr val="bg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userDrawn="1"/>
        </p:nvSpPr>
        <p:spPr>
          <a:xfrm>
            <a:off x="8991600" y="2362200"/>
            <a:ext cx="152400" cy="4495800"/>
          </a:xfrm>
          <a:prstGeom prst="rect">
            <a:avLst/>
          </a:prstGeom>
          <a:gradFill flip="none" rotWithShape="1">
            <a:gsLst>
              <a:gs pos="0">
                <a:schemeClr val="accent1">
                  <a:lumMod val="40000"/>
                  <a:lumOff val="60000"/>
                </a:schemeClr>
              </a:gs>
              <a:gs pos="100000">
                <a:schemeClr val="bg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4" name="Text Placeholder 2"/>
          <p:cNvSpPr>
            <a:spLocks noGrp="1"/>
          </p:cNvSpPr>
          <p:nvPr>
            <p:ph idx="1"/>
          </p:nvPr>
        </p:nvSpPr>
        <p:spPr>
          <a:xfrm>
            <a:off x="457200" y="1219200"/>
            <a:ext cx="8229600" cy="4906963"/>
          </a:xfrm>
          <a:prstGeom prst="rect">
            <a:avLst/>
          </a:prstGeom>
        </p:spPr>
        <p:txBody>
          <a:bodyPr rtlCol="0">
            <a:normAutofit/>
          </a:bodyPr>
          <a:lstStyle>
            <a:lvl1pPr>
              <a:defRPr sz="2800">
                <a:latin typeface="Times New Roman" panose="02020603050405020304" pitchFamily="18" charset="0"/>
                <a:cs typeface="Times New Roman" panose="02020603050405020304" pitchFamily="18" charset="0"/>
              </a:defRPr>
            </a:lvl1pPr>
            <a:lvl2pPr>
              <a:defRPr sz="24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8"/>
          <p:cNvSpPr>
            <a:spLocks noGrp="1"/>
          </p:cNvSpPr>
          <p:nvPr>
            <p:ph type="title"/>
          </p:nvPr>
        </p:nvSpPr>
        <p:spPr>
          <a:xfrm>
            <a:off x="228600" y="0"/>
            <a:ext cx="8915400" cy="990600"/>
          </a:xfrm>
          <a:prstGeom prst="rect">
            <a:avLst/>
          </a:prstGeom>
          <a:noFill/>
          <a:effectLst/>
        </p:spPr>
        <p:txBody>
          <a:bodyPr rtlCol="0">
            <a:noAutofit/>
          </a:bodyPr>
          <a:lstStyle>
            <a:lvl1pPr>
              <a:defRPr sz="3600">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2579347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851" y="787400"/>
            <a:ext cx="8763000" cy="10160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pPr>
              <a:defRPr/>
            </a:pPr>
            <a:fld id="{358D3F3C-DE36-4CA1-9A7C-72BB7E1704A0}" type="slidenum">
              <a:rPr lang="en-US">
                <a:solidFill>
                  <a:prstClr val="black">
                    <a:tint val="75000"/>
                  </a:prstClr>
                </a:solidFill>
              </a:rPr>
              <a:pPr>
                <a:defRPr/>
              </a:pPr>
              <a:t>‹#›</a:t>
            </a:fld>
            <a:endParaRPr lang="en-US" dirty="0">
              <a:solidFill>
                <a:prstClr val="black">
                  <a:tint val="75000"/>
                </a:prstClr>
              </a:solidFill>
            </a:endParaRP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12543373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2"/>
          <p:cNvSpPr txBox="1">
            <a:spLocks/>
          </p:cNvSpPr>
          <p:nvPr userDrawn="1"/>
        </p:nvSpPr>
        <p:spPr>
          <a:xfrm>
            <a:off x="7010400" y="64960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96326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custDataLst>
              <p:tags r:id="rId1"/>
            </p:custDataLst>
          </p:nvPr>
        </p:nvSpPr>
        <p:spPr>
          <a:xfrm>
            <a:off x="0" y="6377940"/>
            <a:ext cx="9144000" cy="184666"/>
          </a:xfrm>
        </p:spPr>
        <p:txBody>
          <a:bodyPr lIns="0" tIns="0" rIns="0" bIns="0"/>
          <a:lstStyle>
            <a:lvl1pPr algn="ctr">
              <a:defRPr lang="en-US" sz="1200" b="0" i="0" u="none">
                <a:solidFill>
                  <a:srgbClr val="000000"/>
                </a:solidFill>
                <a:latin typeface="Times New Roman" panose="02020603050405020304" pitchFamily="18" charset="0"/>
              </a:defRPr>
            </a:lvl1pPr>
          </a:lstStyle>
          <a:p>
            <a:r>
              <a:rPr lang="en-US"/>
              <a:t>Authorized Use Only</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6" name="Slide Number Placeholder 2"/>
          <p:cNvSpPr>
            <a:spLocks noGrp="1"/>
          </p:cNvSpPr>
          <p:nvPr>
            <p:ph type="sldNum" sz="quarter" idx="10"/>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1721731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6" name="Slide Number Placeholder 2"/>
          <p:cNvSpPr>
            <a:spLocks noGrp="1"/>
          </p:cNvSpPr>
          <p:nvPr>
            <p:ph type="sldNum" sz="quarter" idx="4"/>
          </p:nvPr>
        </p:nvSpPr>
        <p:spPr>
          <a:xfrm>
            <a:off x="7010400" y="6490855"/>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2594020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2"/>
          <p:cNvSpPr txBox="1">
            <a:spLocks/>
          </p:cNvSpPr>
          <p:nvPr userDrawn="1"/>
        </p:nvSpPr>
        <p:spPr>
          <a:xfrm>
            <a:off x="7010400" y="64960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extLst>
      <p:ext uri="{BB962C8B-B14F-4D97-AF65-F5344CB8AC3E}">
        <p14:creationId xmlns:p14="http://schemas.microsoft.com/office/powerpoint/2010/main" val="33106808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custDataLst>
              <p:tags r:id="rId1"/>
            </p:custDataLst>
          </p:nvPr>
        </p:nvSpPr>
        <p:spPr>
          <a:xfrm>
            <a:off x="0" y="6377940"/>
            <a:ext cx="9144000" cy="184666"/>
          </a:xfrm>
        </p:spPr>
        <p:txBody>
          <a:bodyPr lIns="0" tIns="0" rIns="0" bIns="0"/>
          <a:lstStyle>
            <a:lvl1pPr algn="ctr">
              <a:defRPr lang="en-US" sz="1200" b="0" i="0" u="none">
                <a:solidFill>
                  <a:srgbClr val="000000"/>
                </a:solidFill>
                <a:latin typeface="Times New Roman" panose="02020603050405020304" pitchFamily="18" charset="0"/>
              </a:defRPr>
            </a:lvl1pPr>
          </a:lstStyle>
          <a:p>
            <a:r>
              <a:rPr lang="en-US"/>
              <a:t>Authorized Use Only</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7" name="Slide Number Placeholder 2"/>
          <p:cNvSpPr>
            <a:spLocks noGrp="1"/>
          </p:cNvSpPr>
          <p:nvPr>
            <p:ph type="sldNum" sz="quarter" idx="4"/>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31174512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008756" y="230668"/>
            <a:ext cx="3126486" cy="492443"/>
          </a:xfrm>
        </p:spPr>
        <p:txBody>
          <a:bodyPr lIns="0" tIns="0" rIns="0" bIns="0"/>
          <a:lstStyle>
            <a:lvl1pPr algn="ctr">
              <a:defRPr sz="3200" b="0" i="0">
                <a:solidFill>
                  <a:schemeClr val="bg1"/>
                </a:solidFill>
                <a:latin typeface="Times New Roman"/>
                <a:cs typeface="Times New Roman"/>
              </a:defRPr>
            </a:lvl1pPr>
          </a:lstStyle>
          <a:p>
            <a:endParaRPr dirty="0"/>
          </a:p>
        </p:txBody>
      </p:sp>
      <p:sp>
        <p:nvSpPr>
          <p:cNvPr id="3" name="Holder 3"/>
          <p:cNvSpPr>
            <a:spLocks noGrp="1"/>
          </p:cNvSpPr>
          <p:nvPr>
            <p:ph type="ftr" sz="quarter" idx="5"/>
            <p:custDataLst>
              <p:tags r:id="rId1"/>
            </p:custDataLst>
          </p:nvPr>
        </p:nvSpPr>
        <p:spPr>
          <a:xfrm>
            <a:off x="0" y="6377940"/>
            <a:ext cx="9144000" cy="184666"/>
          </a:xfrm>
        </p:spPr>
        <p:txBody>
          <a:bodyPr lIns="0" tIns="0" rIns="0" bIns="0"/>
          <a:lstStyle>
            <a:lvl1pPr algn="ctr">
              <a:defRPr lang="en-US" sz="1200" b="0" i="0" u="none">
                <a:solidFill>
                  <a:srgbClr val="000000"/>
                </a:solidFill>
                <a:latin typeface="Times New Roman" panose="02020603050405020304" pitchFamily="18" charset="0"/>
              </a:defRPr>
            </a:lvl1pPr>
          </a:lstStyle>
          <a:p>
            <a:r>
              <a:rPr lang="en-US"/>
              <a:t>Authorized Use Only</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6" name="Slide Number Placeholder 2"/>
          <p:cNvSpPr txBox="1">
            <a:spLocks/>
          </p:cNvSpPr>
          <p:nvPr userDrawn="1"/>
        </p:nvSpPr>
        <p:spPr>
          <a:xfrm>
            <a:off x="7010400" y="649085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extLst>
      <p:ext uri="{BB962C8B-B14F-4D97-AF65-F5344CB8AC3E}">
        <p14:creationId xmlns:p14="http://schemas.microsoft.com/office/powerpoint/2010/main" val="161040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custDataLst>
              <p:tags r:id="rId1"/>
            </p:custDataLst>
          </p:nvPr>
        </p:nvSpPr>
        <p:spPr>
          <a:xfrm>
            <a:off x="0" y="6377940"/>
            <a:ext cx="9144000" cy="184666"/>
          </a:xfrm>
        </p:spPr>
        <p:txBody>
          <a:bodyPr lIns="0" tIns="0" rIns="0" bIns="0"/>
          <a:lstStyle>
            <a:lvl1pPr algn="ctr">
              <a:defRPr lang="en-US" sz="1200" b="0" i="0" u="none">
                <a:solidFill>
                  <a:srgbClr val="000000"/>
                </a:solidFill>
                <a:latin typeface="Times New Roman" panose="02020603050405020304" pitchFamily="18" charset="0"/>
              </a:defRPr>
            </a:lvl1pPr>
          </a:lstStyle>
          <a:p>
            <a:r>
              <a:rPr lang="en-US"/>
              <a:t>Authorized Use Only</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4" name="Slide Number Placeholder 2"/>
          <p:cNvSpPr>
            <a:spLocks noGrp="1"/>
          </p:cNvSpPr>
          <p:nvPr>
            <p:ph type="sldNum" sz="quarter" idx="4"/>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295474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ag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228600" y="6492875"/>
            <a:ext cx="2133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5" name="Slide Number Placeholder 2"/>
          <p:cNvSpPr>
            <a:spLocks noGrp="1"/>
          </p:cNvSpPr>
          <p:nvPr>
            <p:ph type="sldNum" sz="quarter" idx="11"/>
          </p:nvPr>
        </p:nvSpPr>
        <p:spPr>
          <a:xfrm>
            <a:off x="6781800" y="6496049"/>
            <a:ext cx="2133600" cy="365125"/>
          </a:xfrm>
          <a:prstGeom prst="rect">
            <a:avLst/>
          </a:prstGeom>
        </p:spPr>
        <p:txBody>
          <a:bodyPr/>
          <a:lstStyle>
            <a:lvl1pPr>
              <a:defRPr>
                <a:latin typeface="+mj-lt"/>
              </a:defRPr>
            </a:lvl1pPr>
          </a:lstStyle>
          <a:p>
            <a:fld id="{7022FF3C-310F-4809-A5BE-BC5BA8AA108D}" type="slidenum">
              <a:rPr smtClean="0">
                <a:solidFill>
                  <a:prstClr val="black">
                    <a:tint val="75000"/>
                  </a:prstClr>
                </a:solidFill>
              </a:rPr>
              <a:pPr/>
              <a:t>‹#›</a:t>
            </a:fld>
            <a:endParaRPr dirty="0">
              <a:solidFill>
                <a:prstClr val="black">
                  <a:tint val="75000"/>
                </a:prstClr>
              </a:solidFill>
            </a:endParaRPr>
          </a:p>
        </p:txBody>
      </p:sp>
      <p:sp>
        <p:nvSpPr>
          <p:cNvPr id="4" name="Content Placeholder 2"/>
          <p:cNvSpPr>
            <a:spLocks noGrp="1"/>
          </p:cNvSpPr>
          <p:nvPr>
            <p:ph idx="1"/>
          </p:nvPr>
        </p:nvSpPr>
        <p:spPr>
          <a:xfrm>
            <a:off x="457200" y="1270000"/>
            <a:ext cx="8229600" cy="4856163"/>
          </a:xfrm>
        </p:spPr>
        <p:txBody>
          <a:bodyPr/>
          <a:lstStyle>
            <a:lvl1pPr marL="0" indent="0" algn="ctr">
              <a:buNone/>
              <a:defRPr sz="2000">
                <a:latin typeface="Times New Roman" panose="02020603050405020304" pitchFamily="18" charset="0"/>
                <a:cs typeface="Times New Roman" panose="02020603050405020304" pitchFamily="18" charset="0"/>
              </a:defRPr>
            </a:lvl1pPr>
            <a:lvl2pPr algn="ctr">
              <a:defRPr sz="1800">
                <a:latin typeface="Times New Roman" panose="02020603050405020304" pitchFamily="18" charset="0"/>
                <a:cs typeface="Times New Roman" panose="02020603050405020304" pitchFamily="18" charset="0"/>
              </a:defRPr>
            </a:lvl2pPr>
            <a:lvl3pPr algn="ctr">
              <a:defRPr sz="1800">
                <a:latin typeface="Times New Roman" panose="02020603050405020304" pitchFamily="18" charset="0"/>
                <a:cs typeface="Times New Roman" panose="02020603050405020304" pitchFamily="18" charset="0"/>
              </a:defRPr>
            </a:lvl3pPr>
            <a:lvl4pPr algn="ctr">
              <a:defRPr sz="1800">
                <a:latin typeface="Times New Roman" panose="02020603050405020304" pitchFamily="18" charset="0"/>
                <a:cs typeface="Times New Roman" panose="02020603050405020304" pitchFamily="18" charset="0"/>
              </a:defRPr>
            </a:lvl4pPr>
            <a:lvl5pPr algn="ctr">
              <a:defRPr sz="1800">
                <a:latin typeface="Times New Roman" panose="02020603050405020304" pitchFamily="18" charset="0"/>
                <a:cs typeface="Times New Roman" panose="02020603050405020304" pitchFamily="18" charset="0"/>
              </a:defRPr>
            </a:lvl5pPr>
          </a:lstStyle>
          <a:p>
            <a:pPr lvl="0"/>
            <a:endParaRPr lang="en-US" dirty="0"/>
          </a:p>
          <a:p>
            <a:pPr lvl="0"/>
            <a:endParaRPr lang="en-US" dirty="0"/>
          </a:p>
          <a:p>
            <a:pPr lvl="0"/>
            <a:endParaRPr lang="en-US" dirty="0"/>
          </a:p>
          <a:p>
            <a:pPr lvl="0"/>
            <a:endParaRPr lang="en-US" dirty="0"/>
          </a:p>
          <a:p>
            <a:pPr lvl="0"/>
            <a:endParaRPr lang="en-US" dirty="0"/>
          </a:p>
          <a:p>
            <a:pPr lvl="0"/>
            <a:endParaRPr lang="en-US" dirty="0"/>
          </a:p>
          <a:p>
            <a:pPr lvl="0"/>
            <a:r>
              <a:rPr lang="en-US" dirty="0"/>
              <a:t>Click to edit Master text styles</a:t>
            </a:r>
          </a:p>
        </p:txBody>
      </p:sp>
    </p:spTree>
    <p:extLst>
      <p:ext uri="{BB962C8B-B14F-4D97-AF65-F5344CB8AC3E}">
        <p14:creationId xmlns:p14="http://schemas.microsoft.com/office/powerpoint/2010/main" val="20152913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custDataLst>
              <p:tags r:id="rId1"/>
            </p:custDataLst>
          </p:nvPr>
        </p:nvSpPr>
        <p:spPr>
          <a:xfrm>
            <a:off x="0" y="6377940"/>
            <a:ext cx="9144000" cy="184666"/>
          </a:xfrm>
        </p:spPr>
        <p:txBody>
          <a:bodyPr lIns="0" tIns="0" rIns="0" bIns="0"/>
          <a:lstStyle>
            <a:lvl1pPr algn="ctr">
              <a:defRPr lang="en-US" sz="1200" b="0" i="0" u="none">
                <a:solidFill>
                  <a:srgbClr val="000000"/>
                </a:solidFill>
                <a:latin typeface="Times New Roman" panose="02020603050405020304" pitchFamily="18" charset="0"/>
              </a:defRPr>
            </a:lvl1pPr>
          </a:lstStyle>
          <a:p>
            <a:r>
              <a:rPr lang="en-US"/>
              <a:t>Authorized Use Only</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6" name="Slide Number Placeholder 2"/>
          <p:cNvSpPr>
            <a:spLocks noGrp="1"/>
          </p:cNvSpPr>
          <p:nvPr>
            <p:ph type="sldNum" sz="quarter" idx="10"/>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6285984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6" name="Slide Number Placeholder 2"/>
          <p:cNvSpPr>
            <a:spLocks noGrp="1"/>
          </p:cNvSpPr>
          <p:nvPr>
            <p:ph type="sldNum" sz="quarter" idx="4"/>
          </p:nvPr>
        </p:nvSpPr>
        <p:spPr>
          <a:xfrm>
            <a:off x="7010400" y="6490855"/>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16496654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2"/>
          <p:cNvSpPr txBox="1">
            <a:spLocks/>
          </p:cNvSpPr>
          <p:nvPr userDrawn="1"/>
        </p:nvSpPr>
        <p:spPr>
          <a:xfrm>
            <a:off x="7010400" y="64960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extLst>
      <p:ext uri="{BB962C8B-B14F-4D97-AF65-F5344CB8AC3E}">
        <p14:creationId xmlns:p14="http://schemas.microsoft.com/office/powerpoint/2010/main" val="36661631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custDataLst>
              <p:tags r:id="rId1"/>
            </p:custDataLst>
          </p:nvPr>
        </p:nvSpPr>
        <p:spPr>
          <a:xfrm>
            <a:off x="0" y="6377940"/>
            <a:ext cx="9144000" cy="184666"/>
          </a:xfrm>
        </p:spPr>
        <p:txBody>
          <a:bodyPr lIns="0" tIns="0" rIns="0" bIns="0"/>
          <a:lstStyle>
            <a:lvl1pPr algn="ctr">
              <a:defRPr lang="en-US" sz="1200" b="0" i="0" u="none">
                <a:solidFill>
                  <a:srgbClr val="000000"/>
                </a:solidFill>
                <a:latin typeface="Times New Roman" panose="02020603050405020304" pitchFamily="18" charset="0"/>
              </a:defRPr>
            </a:lvl1pPr>
          </a:lstStyle>
          <a:p>
            <a:r>
              <a:rPr lang="en-US"/>
              <a:t>Authorized Use Only</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7" name="Slide Number Placeholder 2"/>
          <p:cNvSpPr>
            <a:spLocks noGrp="1"/>
          </p:cNvSpPr>
          <p:nvPr>
            <p:ph type="sldNum" sz="quarter" idx="4"/>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38037566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008756" y="230668"/>
            <a:ext cx="3126486" cy="492443"/>
          </a:xfrm>
        </p:spPr>
        <p:txBody>
          <a:bodyPr lIns="0" tIns="0" rIns="0" bIns="0"/>
          <a:lstStyle>
            <a:lvl1pPr algn="ctr">
              <a:defRPr sz="3200" b="0" i="0">
                <a:solidFill>
                  <a:schemeClr val="bg1"/>
                </a:solidFill>
                <a:latin typeface="Times New Roman"/>
                <a:cs typeface="Times New Roman"/>
              </a:defRPr>
            </a:lvl1pPr>
          </a:lstStyle>
          <a:p>
            <a:endParaRPr dirty="0"/>
          </a:p>
        </p:txBody>
      </p:sp>
      <p:sp>
        <p:nvSpPr>
          <p:cNvPr id="3" name="Holder 3"/>
          <p:cNvSpPr>
            <a:spLocks noGrp="1"/>
          </p:cNvSpPr>
          <p:nvPr>
            <p:ph type="ftr" sz="quarter" idx="5"/>
            <p:custDataLst>
              <p:tags r:id="rId1"/>
            </p:custDataLst>
          </p:nvPr>
        </p:nvSpPr>
        <p:spPr>
          <a:xfrm>
            <a:off x="0" y="6377940"/>
            <a:ext cx="9144000" cy="184666"/>
          </a:xfrm>
        </p:spPr>
        <p:txBody>
          <a:bodyPr lIns="0" tIns="0" rIns="0" bIns="0"/>
          <a:lstStyle>
            <a:lvl1pPr algn="ctr">
              <a:defRPr lang="en-US" sz="1200" b="0" i="0" u="none">
                <a:solidFill>
                  <a:srgbClr val="000000"/>
                </a:solidFill>
                <a:latin typeface="Times New Roman" panose="02020603050405020304" pitchFamily="18" charset="0"/>
              </a:defRPr>
            </a:lvl1pPr>
          </a:lstStyle>
          <a:p>
            <a:r>
              <a:rPr lang="en-US"/>
              <a:t>Authorized Use Only</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6" name="Slide Number Placeholder 2"/>
          <p:cNvSpPr txBox="1">
            <a:spLocks/>
          </p:cNvSpPr>
          <p:nvPr userDrawn="1"/>
        </p:nvSpPr>
        <p:spPr>
          <a:xfrm>
            <a:off x="7010400" y="649085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extLst>
      <p:ext uri="{BB962C8B-B14F-4D97-AF65-F5344CB8AC3E}">
        <p14:creationId xmlns:p14="http://schemas.microsoft.com/office/powerpoint/2010/main" val="18564406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custDataLst>
              <p:tags r:id="rId1"/>
            </p:custDataLst>
          </p:nvPr>
        </p:nvSpPr>
        <p:spPr>
          <a:xfrm>
            <a:off x="0" y="6377940"/>
            <a:ext cx="9144000" cy="184666"/>
          </a:xfrm>
        </p:spPr>
        <p:txBody>
          <a:bodyPr lIns="0" tIns="0" rIns="0" bIns="0"/>
          <a:lstStyle>
            <a:lvl1pPr algn="ctr">
              <a:defRPr lang="en-US" sz="1200" b="0" i="0" u="none">
                <a:solidFill>
                  <a:srgbClr val="000000"/>
                </a:solidFill>
                <a:latin typeface="Times New Roman" panose="02020603050405020304" pitchFamily="18" charset="0"/>
              </a:defRPr>
            </a:lvl1pPr>
          </a:lstStyle>
          <a:p>
            <a:r>
              <a:rPr lang="en-US"/>
              <a:t>Authorized Use Only</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4" name="Slide Number Placeholder 2"/>
          <p:cNvSpPr>
            <a:spLocks noGrp="1"/>
          </p:cNvSpPr>
          <p:nvPr>
            <p:ph type="sldNum" sz="quarter" idx="4"/>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1398987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age with Title Only">
    <p:spTree>
      <p:nvGrpSpPr>
        <p:cNvPr id="1" name=""/>
        <p:cNvGrpSpPr/>
        <p:nvPr/>
      </p:nvGrpSpPr>
      <p:grpSpPr>
        <a:xfrm>
          <a:off x="0" y="0"/>
          <a:ext cx="0" cy="0"/>
          <a:chOff x="0" y="0"/>
          <a:chExt cx="0" cy="0"/>
        </a:xfrm>
      </p:grpSpPr>
      <p:sp>
        <p:nvSpPr>
          <p:cNvPr id="6" name="Slide Number Placeholder 2"/>
          <p:cNvSpPr>
            <a:spLocks noGrp="1"/>
          </p:cNvSpPr>
          <p:nvPr>
            <p:ph type="sldNum" sz="quarter" idx="11"/>
          </p:nvPr>
        </p:nvSpPr>
        <p:spPr>
          <a:xfrm>
            <a:off x="6781800" y="6496049"/>
            <a:ext cx="2133600" cy="365125"/>
          </a:xfrm>
          <a:prstGeom prst="rect">
            <a:avLst/>
          </a:prstGeom>
        </p:spPr>
        <p:txBody>
          <a:bodyPr/>
          <a:lstStyle>
            <a:lvl1pPr>
              <a:defRPr>
                <a:latin typeface="+mj-lt"/>
              </a:defRPr>
            </a:lvl1pPr>
          </a:lstStyle>
          <a:p>
            <a:fld id="{7022FF3C-310F-4809-A5BE-BC5BA8AA108D}" type="slidenum">
              <a:rPr smtClean="0">
                <a:solidFill>
                  <a:prstClr val="black">
                    <a:tint val="75000"/>
                  </a:prstClr>
                </a:solidFill>
              </a:rPr>
              <a:pPr/>
              <a:t>‹#›</a:t>
            </a:fld>
            <a:endParaRPr dirty="0">
              <a:solidFill>
                <a:prstClr val="black">
                  <a:tint val="75000"/>
                </a:prstClr>
              </a:solidFill>
            </a:endParaRPr>
          </a:p>
        </p:txBody>
      </p:sp>
      <p:sp>
        <p:nvSpPr>
          <p:cNvPr id="5" name="Date Placeholder 3"/>
          <p:cNvSpPr>
            <a:spLocks noGrp="1"/>
          </p:cNvSpPr>
          <p:nvPr>
            <p:ph type="dt" sz="half" idx="2"/>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
        <p:nvSpPr>
          <p:cNvPr id="8" name="Title 9"/>
          <p:cNvSpPr>
            <a:spLocks noGrp="1"/>
          </p:cNvSpPr>
          <p:nvPr>
            <p:ph type="title"/>
          </p:nvPr>
        </p:nvSpPr>
        <p:spPr>
          <a:xfrm>
            <a:off x="0" y="135467"/>
            <a:ext cx="9144000" cy="694267"/>
          </a:xfrm>
          <a:prstGeom prst="rect">
            <a:avLst/>
          </a:prstGeom>
          <a:noFill/>
          <a:ln>
            <a:noFill/>
          </a:ln>
          <a:effectLst/>
        </p:spPr>
        <p:txBody>
          <a:bodyPr/>
          <a:lstStyle>
            <a:lvl1pP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14724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142999"/>
            <a:ext cx="5486400" cy="35845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AFA206E-D31D-4C88-9D09-22E83E6D1E3A}" type="slidenum">
              <a:rPr>
                <a:solidFill>
                  <a:prstClr val="black">
                    <a:tint val="75000"/>
                  </a:prstClr>
                </a:solidFill>
              </a:rPr>
              <a:pPr>
                <a:defRPr/>
              </a:pPr>
              <a:t>‹#›</a:t>
            </a:fld>
            <a:endParaRPr dirty="0">
              <a:solidFill>
                <a:prstClr val="black">
                  <a:tint val="75000"/>
                </a:prstClr>
              </a:solidFill>
            </a:endParaRPr>
          </a:p>
        </p:txBody>
      </p:sp>
      <p:sp>
        <p:nvSpPr>
          <p:cNvPr id="8" name="Date Placeholder 3"/>
          <p:cNvSpPr>
            <a:spLocks noGrp="1"/>
          </p:cNvSpPr>
          <p:nvPr>
            <p:ph type="dt" sz="half" idx="13"/>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
        <p:nvSpPr>
          <p:cNvPr id="9" name="Title 9"/>
          <p:cNvSpPr txBox="1">
            <a:spLocks/>
          </p:cNvSpPr>
          <p:nvPr userDrawn="1"/>
        </p:nvSpPr>
        <p:spPr bwMode="auto">
          <a:xfrm>
            <a:off x="0" y="135467"/>
            <a:ext cx="9144000" cy="6942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0" i="0" u="none" kern="1200">
                <a:solidFill>
                  <a:schemeClr val="bg1"/>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solidFill>
                  <a:prstClr val="white"/>
                </a:solidFill>
              </a:rPr>
              <a:t>Click to edit Master title style</a:t>
            </a:r>
          </a:p>
        </p:txBody>
      </p:sp>
    </p:spTree>
    <p:extLst>
      <p:ext uri="{BB962C8B-B14F-4D97-AF65-F5344CB8AC3E}">
        <p14:creationId xmlns:p14="http://schemas.microsoft.com/office/powerpoint/2010/main" val="2970823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109B980-BC8F-45D1-824D-30A5B7F0B69F}" type="slidenum">
              <a:rPr>
                <a:solidFill>
                  <a:prstClr val="black">
                    <a:tint val="75000"/>
                  </a:prstClr>
                </a:solidFill>
              </a:rPr>
              <a:pPr>
                <a:defRPr/>
              </a:pPr>
              <a:t>‹#›</a:t>
            </a:fld>
            <a:endParaRPr dirty="0">
              <a:solidFill>
                <a:prstClr val="black">
                  <a:tint val="75000"/>
                </a:prstClr>
              </a:solidFill>
            </a:endParaRPr>
          </a:p>
        </p:txBody>
      </p:sp>
      <p:sp>
        <p:nvSpPr>
          <p:cNvPr id="8" name="Date Placeholder 3"/>
          <p:cNvSpPr>
            <a:spLocks noGrp="1"/>
          </p:cNvSpPr>
          <p:nvPr>
            <p:ph type="dt" sz="half" idx="13"/>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
        <p:nvSpPr>
          <p:cNvPr id="9" name="Title 9"/>
          <p:cNvSpPr>
            <a:spLocks noGrp="1"/>
          </p:cNvSpPr>
          <p:nvPr>
            <p:ph type="title"/>
          </p:nvPr>
        </p:nvSpPr>
        <p:spPr>
          <a:xfrm>
            <a:off x="0" y="135467"/>
            <a:ext cx="9144000" cy="694267"/>
          </a:xfrm>
          <a:prstGeom prst="rect">
            <a:avLst/>
          </a:prstGeom>
          <a:noFill/>
          <a:ln>
            <a:noFill/>
          </a:ln>
          <a:effectLst/>
        </p:spPr>
        <p:txBody>
          <a:bodyPr/>
          <a:lstStyle>
            <a:lvl1pP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78010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24E5D47-8288-429D-92E6-147070370269}" type="slidenum">
              <a:rPr>
                <a:solidFill>
                  <a:prstClr val="black">
                    <a:tint val="75000"/>
                  </a:prstClr>
                </a:solidFill>
              </a:rPr>
              <a:pPr>
                <a:defRPr/>
              </a:pPr>
              <a:t>‹#›</a:t>
            </a:fld>
            <a:endParaRPr dirty="0">
              <a:solidFill>
                <a:prstClr val="black">
                  <a:tint val="75000"/>
                </a:prstClr>
              </a:solidFill>
            </a:endParaRPr>
          </a:p>
        </p:txBody>
      </p:sp>
      <p:sp>
        <p:nvSpPr>
          <p:cNvPr id="10" name="Date Placeholder 3"/>
          <p:cNvSpPr>
            <a:spLocks noGrp="1"/>
          </p:cNvSpPr>
          <p:nvPr>
            <p:ph type="dt" sz="half" idx="13"/>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
        <p:nvSpPr>
          <p:cNvPr id="11" name="Title 9"/>
          <p:cNvSpPr>
            <a:spLocks noGrp="1"/>
          </p:cNvSpPr>
          <p:nvPr>
            <p:ph type="title"/>
          </p:nvPr>
        </p:nvSpPr>
        <p:spPr>
          <a:xfrm>
            <a:off x="0" y="135467"/>
            <a:ext cx="9144000" cy="694267"/>
          </a:xfrm>
          <a:prstGeom prst="rect">
            <a:avLst/>
          </a:prstGeom>
          <a:noFill/>
          <a:ln>
            <a:noFill/>
          </a:ln>
          <a:effectLst/>
        </p:spPr>
        <p:txBody>
          <a:bodyPr/>
          <a:lstStyle>
            <a:lvl1pP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72540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3008313" cy="989334"/>
          </a:xfrm>
        </p:spPr>
        <p:txBody>
          <a:bodyPr anchor="b"/>
          <a:lstStyle>
            <a:lvl1pPr algn="l">
              <a:defRPr sz="20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132334"/>
            <a:ext cx="3008313" cy="399382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2C57B50-417A-410B-956D-987AC1D152EE}" type="slidenum">
              <a:rPr>
                <a:solidFill>
                  <a:prstClr val="black">
                    <a:tint val="75000"/>
                  </a:prstClr>
                </a:solidFill>
              </a:rPr>
              <a:pPr>
                <a:defRPr/>
              </a:pPr>
              <a:t>‹#›</a:t>
            </a:fld>
            <a:endParaRPr dirty="0">
              <a:solidFill>
                <a:prstClr val="black">
                  <a:tint val="75000"/>
                </a:prstClr>
              </a:solidFill>
            </a:endParaRPr>
          </a:p>
        </p:txBody>
      </p:sp>
      <p:sp>
        <p:nvSpPr>
          <p:cNvPr id="8" name="Date Placeholder 3"/>
          <p:cNvSpPr>
            <a:spLocks noGrp="1"/>
          </p:cNvSpPr>
          <p:nvPr>
            <p:ph type="dt" sz="half" idx="13"/>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
        <p:nvSpPr>
          <p:cNvPr id="9" name="Title 9"/>
          <p:cNvSpPr txBox="1">
            <a:spLocks/>
          </p:cNvSpPr>
          <p:nvPr userDrawn="1"/>
        </p:nvSpPr>
        <p:spPr bwMode="auto">
          <a:xfrm>
            <a:off x="0" y="135467"/>
            <a:ext cx="9144000" cy="6942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0" i="0" u="none" kern="1200">
                <a:solidFill>
                  <a:schemeClr val="bg1"/>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solidFill>
                  <a:prstClr val="white"/>
                </a:solidFill>
              </a:rPr>
              <a:t>Click to edit Master title style</a:t>
            </a:r>
          </a:p>
        </p:txBody>
      </p:sp>
    </p:spTree>
    <p:extLst>
      <p:ext uri="{BB962C8B-B14F-4D97-AF65-F5344CB8AC3E}">
        <p14:creationId xmlns:p14="http://schemas.microsoft.com/office/powerpoint/2010/main" val="1540251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8776E47-03E2-442F-812B-8FDFD48AE40F}" type="slidenum">
              <a:rPr>
                <a:solidFill>
                  <a:prstClr val="black">
                    <a:tint val="75000"/>
                  </a:prstClr>
                </a:solidFill>
              </a:rPr>
              <a:pPr>
                <a:defRPr/>
              </a:pPr>
              <a:t>‹#›</a:t>
            </a:fld>
            <a:endParaRPr dirty="0">
              <a:solidFill>
                <a:prstClr val="black">
                  <a:tint val="75000"/>
                </a:prstClr>
              </a:solidFill>
            </a:endParaRPr>
          </a:p>
        </p:txBody>
      </p:sp>
      <p:sp>
        <p:nvSpPr>
          <p:cNvPr id="7" name="Date Placeholder 3"/>
          <p:cNvSpPr>
            <a:spLocks noGrp="1"/>
          </p:cNvSpPr>
          <p:nvPr>
            <p:ph type="dt" sz="half" idx="2"/>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
        <p:nvSpPr>
          <p:cNvPr id="8" name="Title 9"/>
          <p:cNvSpPr>
            <a:spLocks noGrp="1"/>
          </p:cNvSpPr>
          <p:nvPr>
            <p:ph type="title"/>
          </p:nvPr>
        </p:nvSpPr>
        <p:spPr>
          <a:xfrm>
            <a:off x="0" y="135467"/>
            <a:ext cx="9144000" cy="694267"/>
          </a:xfrm>
          <a:prstGeom prst="rect">
            <a:avLst/>
          </a:prstGeom>
          <a:noFill/>
          <a:ln>
            <a:noFill/>
          </a:ln>
          <a:effectLst/>
        </p:spPr>
        <p:txBody>
          <a:bodyPr/>
          <a:lstStyle>
            <a:lvl1pP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5599898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26.xml"/><Relationship Id="rId7"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7.xml"/><Relationship Id="rId3" Type="http://schemas.openxmlformats.org/officeDocument/2006/relationships/slideLayout" Target="../slideLayouts/slideLayout32.xml"/><Relationship Id="rId7" Type="http://schemas.openxmlformats.org/officeDocument/2006/relationships/theme" Target="../theme/theme5.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715248" y="64928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10DCECF-8F64-4C3D-865C-D54D995246E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90731774"/>
      </p:ext>
    </p:extLst>
  </p:cSld>
  <p:clrMap bg1="lt1" tx1="dk1" bg2="lt2" tx2="dk2" accent1="accent1" accent2="accent2" accent3="accent3" accent4="accent4" accent5="accent5" accent6="accent6" hlink="hlink" folHlink="folHlink"/>
  <p:sldLayoutIdLst>
    <p:sldLayoutId id="2147484064" r:id="rId1"/>
    <p:sldLayoutId id="2147484279" r:id="rId2"/>
  </p:sldLayoutIdLst>
  <p:hf hdr="0" dt="0"/>
  <p:txStyles>
    <p:titleStyle>
      <a:lvl1pPr algn="ctr" rtl="0" eaLnBrk="0" fontAlgn="base" hangingPunct="0">
        <a:spcBef>
          <a:spcPct val="0"/>
        </a:spcBef>
        <a:spcAft>
          <a:spcPct val="0"/>
        </a:spcAft>
        <a:defRPr sz="4400" b="0" i="0" u="none" kern="1200">
          <a:solidFill>
            <a:schemeClr val="tx1"/>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1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charset="0"/>
        <a:buChar char="–"/>
        <a:defRPr sz="1600" b="0" i="0" u="none"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p:cNvGrpSpPr/>
          <p:nvPr userDrawn="1"/>
        </p:nvGrpSpPr>
        <p:grpSpPr>
          <a:xfrm>
            <a:off x="-16933" y="1"/>
            <a:ext cx="9211733" cy="1015999"/>
            <a:chOff x="-16933" y="1"/>
            <a:chExt cx="9211733" cy="1015999"/>
          </a:xfrm>
        </p:grpSpPr>
        <p:sp>
          <p:nvSpPr>
            <p:cNvPr id="9" name="Rectangle 8"/>
            <p:cNvSpPr/>
            <p:nvPr userDrawn="1"/>
          </p:nvSpPr>
          <p:spPr bwMode="auto">
            <a:xfrm>
              <a:off x="-16933" y="1"/>
              <a:ext cx="9194800" cy="931332"/>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lnSpc>
                  <a:spcPts val="2500"/>
                </a:lnSpc>
                <a:spcAft>
                  <a:spcPts val="1000"/>
                </a:spcAft>
                <a:buClr>
                  <a:srgbClr val="FDAA03"/>
                </a:buClr>
              </a:pPr>
              <a:endParaRPr lang="en-US" b="1" dirty="0">
                <a:solidFill>
                  <a:prstClr val="black"/>
                </a:solidFill>
              </a:endParaRPr>
            </a:p>
          </p:txBody>
        </p:sp>
        <p:sp>
          <p:nvSpPr>
            <p:cNvPr id="10" name="Rectangle 9"/>
            <p:cNvSpPr/>
            <p:nvPr userDrawn="1"/>
          </p:nvSpPr>
          <p:spPr bwMode="auto">
            <a:xfrm>
              <a:off x="0" y="931335"/>
              <a:ext cx="9194800" cy="84665"/>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lnSpc>
                  <a:spcPts val="2500"/>
                </a:lnSpc>
                <a:spcAft>
                  <a:spcPts val="1000"/>
                </a:spcAft>
                <a:buClr>
                  <a:srgbClr val="FDAA03"/>
                </a:buClr>
              </a:pPr>
              <a:endParaRPr lang="en-US" b="1" dirty="0">
                <a:solidFill>
                  <a:prstClr val="black"/>
                </a:solidFill>
              </a:endParaRPr>
            </a:p>
          </p:txBody>
        </p:sp>
      </p:grpSp>
      <p:sp>
        <p:nvSpPr>
          <p:cNvPr id="1026" name="Title Placeholder 1"/>
          <p:cNvSpPr>
            <a:spLocks noGrp="1"/>
          </p:cNvSpPr>
          <p:nvPr>
            <p:ph type="title"/>
          </p:nvPr>
        </p:nvSpPr>
        <p:spPr bwMode="auto">
          <a:xfrm>
            <a:off x="152400" y="0"/>
            <a:ext cx="8763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2" name="Slide Number Placeholder 2"/>
          <p:cNvSpPr>
            <a:spLocks noGrp="1"/>
          </p:cNvSpPr>
          <p:nvPr>
            <p:ph type="sldNum" sz="quarter" idx="4"/>
          </p:nvPr>
        </p:nvSpPr>
        <p:spPr>
          <a:xfrm>
            <a:off x="67818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extLst>
      <p:ext uri="{BB962C8B-B14F-4D97-AF65-F5344CB8AC3E}">
        <p14:creationId xmlns:p14="http://schemas.microsoft.com/office/powerpoint/2010/main" val="759476526"/>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280" r:id="rId10"/>
  </p:sldLayoutIdLst>
  <p:hf hdr="0" dt="0"/>
  <p:txStyles>
    <p:titleStyle>
      <a:lvl1pPr algn="ctr" rtl="0" eaLnBrk="0" fontAlgn="base" hangingPunct="0">
        <a:spcBef>
          <a:spcPct val="0"/>
        </a:spcBef>
        <a:spcAft>
          <a:spcPct val="0"/>
        </a:spcAft>
        <a:defRPr sz="2800" b="0" i="0" u="none" kern="1200">
          <a:solidFill>
            <a:schemeClr val="bg1"/>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1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charset="0"/>
        <a:buChar char="–"/>
        <a:defRPr sz="1800" b="0" i="0" u="none"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p:cNvGrpSpPr/>
          <p:nvPr userDrawn="1"/>
        </p:nvGrpSpPr>
        <p:grpSpPr>
          <a:xfrm>
            <a:off x="-16933" y="1"/>
            <a:ext cx="9211733" cy="1015999"/>
            <a:chOff x="-16933" y="1"/>
            <a:chExt cx="9211733" cy="1015999"/>
          </a:xfrm>
        </p:grpSpPr>
        <p:sp>
          <p:nvSpPr>
            <p:cNvPr id="9" name="Rectangle 8"/>
            <p:cNvSpPr/>
            <p:nvPr userDrawn="1"/>
          </p:nvSpPr>
          <p:spPr bwMode="auto">
            <a:xfrm>
              <a:off x="-16933" y="1"/>
              <a:ext cx="9194800" cy="931332"/>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lnSpc>
                  <a:spcPts val="2500"/>
                </a:lnSpc>
                <a:spcAft>
                  <a:spcPts val="1000"/>
                </a:spcAft>
                <a:buClr>
                  <a:srgbClr val="FDAA03"/>
                </a:buClr>
              </a:pPr>
              <a:endParaRPr lang="en-US" b="1" dirty="0">
                <a:solidFill>
                  <a:prstClr val="black"/>
                </a:solidFill>
              </a:endParaRPr>
            </a:p>
          </p:txBody>
        </p:sp>
        <p:sp>
          <p:nvSpPr>
            <p:cNvPr id="10" name="Rectangle 9"/>
            <p:cNvSpPr/>
            <p:nvPr userDrawn="1"/>
          </p:nvSpPr>
          <p:spPr bwMode="auto">
            <a:xfrm>
              <a:off x="0" y="931335"/>
              <a:ext cx="9194800" cy="84665"/>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lnSpc>
                  <a:spcPts val="2500"/>
                </a:lnSpc>
                <a:spcAft>
                  <a:spcPts val="1000"/>
                </a:spcAft>
                <a:buClr>
                  <a:srgbClr val="FDAA03"/>
                </a:buClr>
              </a:pPr>
              <a:endParaRPr lang="en-US" b="1" dirty="0">
                <a:solidFill>
                  <a:prstClr val="black"/>
                </a:solidFill>
              </a:endParaRPr>
            </a:p>
          </p:txBody>
        </p:sp>
      </p:grpSp>
      <p:sp>
        <p:nvSpPr>
          <p:cNvPr id="1026" name="Title Placeholder 1"/>
          <p:cNvSpPr>
            <a:spLocks noGrp="1"/>
          </p:cNvSpPr>
          <p:nvPr>
            <p:ph type="title"/>
          </p:nvPr>
        </p:nvSpPr>
        <p:spPr bwMode="auto">
          <a:xfrm>
            <a:off x="152400" y="0"/>
            <a:ext cx="8763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2" name="Slide Number Placeholder 2"/>
          <p:cNvSpPr>
            <a:spLocks noGrp="1"/>
          </p:cNvSpPr>
          <p:nvPr>
            <p:ph type="sldNum" sz="quarter" idx="4"/>
          </p:nvPr>
        </p:nvSpPr>
        <p:spPr>
          <a:xfrm>
            <a:off x="67818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extLst>
      <p:ext uri="{BB962C8B-B14F-4D97-AF65-F5344CB8AC3E}">
        <p14:creationId xmlns:p14="http://schemas.microsoft.com/office/powerpoint/2010/main" val="611420539"/>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70" r:id="rId9"/>
    <p:sldLayoutId id="2147484241" r:id="rId10"/>
    <p:sldLayoutId id="2147484305" r:id="rId11"/>
  </p:sldLayoutIdLst>
  <p:hf hdr="0" dt="0"/>
  <p:txStyles>
    <p:titleStyle>
      <a:lvl1pPr algn="ctr" rtl="0" eaLnBrk="0" fontAlgn="base" hangingPunct="0">
        <a:spcBef>
          <a:spcPct val="0"/>
        </a:spcBef>
        <a:spcAft>
          <a:spcPct val="0"/>
        </a:spcAft>
        <a:defRPr sz="2800" b="0" i="0" u="none" kern="1200">
          <a:solidFill>
            <a:schemeClr val="bg1"/>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1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charset="0"/>
        <a:buChar char="–"/>
        <a:defRPr sz="1800" b="0" i="0" u="none"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931544"/>
          </a:xfrm>
          <a:custGeom>
            <a:avLst/>
            <a:gdLst/>
            <a:ahLst/>
            <a:cxnLst/>
            <a:rect l="l" t="t" r="r" b="b"/>
            <a:pathLst>
              <a:path w="9144000" h="931544">
                <a:moveTo>
                  <a:pt x="0" y="0"/>
                </a:moveTo>
                <a:lnTo>
                  <a:pt x="0" y="931163"/>
                </a:lnTo>
                <a:lnTo>
                  <a:pt x="9144000" y="931163"/>
                </a:lnTo>
                <a:lnTo>
                  <a:pt x="9144000" y="0"/>
                </a:lnTo>
                <a:lnTo>
                  <a:pt x="0" y="0"/>
                </a:lnTo>
                <a:close/>
              </a:path>
            </a:pathLst>
          </a:custGeom>
          <a:solidFill>
            <a:srgbClr val="07499C"/>
          </a:solidFill>
        </p:spPr>
        <p:txBody>
          <a:bodyPr wrap="square" lIns="0" tIns="0" rIns="0" bIns="0" rtlCol="0"/>
          <a:lstStyle/>
          <a:p>
            <a:pPr fontAlgn="auto">
              <a:spcBef>
                <a:spcPts val="0"/>
              </a:spcBef>
              <a:spcAft>
                <a:spcPts val="0"/>
              </a:spcAft>
            </a:pPr>
            <a:endParaRPr dirty="0">
              <a:solidFill>
                <a:prstClr val="black"/>
              </a:solidFill>
              <a:latin typeface="Calibri"/>
            </a:endParaRPr>
          </a:p>
        </p:txBody>
      </p:sp>
      <p:sp>
        <p:nvSpPr>
          <p:cNvPr id="17" name="bk object 17"/>
          <p:cNvSpPr/>
          <p:nvPr/>
        </p:nvSpPr>
        <p:spPr>
          <a:xfrm>
            <a:off x="0" y="931163"/>
            <a:ext cx="9144000" cy="85725"/>
          </a:xfrm>
          <a:custGeom>
            <a:avLst/>
            <a:gdLst/>
            <a:ahLst/>
            <a:cxnLst/>
            <a:rect l="l" t="t" r="r" b="b"/>
            <a:pathLst>
              <a:path w="9144000" h="85725">
                <a:moveTo>
                  <a:pt x="0" y="85344"/>
                </a:moveTo>
                <a:lnTo>
                  <a:pt x="9144000" y="85344"/>
                </a:lnTo>
                <a:lnTo>
                  <a:pt x="9144000" y="0"/>
                </a:lnTo>
                <a:lnTo>
                  <a:pt x="0" y="0"/>
                </a:lnTo>
                <a:lnTo>
                  <a:pt x="0" y="85344"/>
                </a:lnTo>
                <a:close/>
              </a:path>
            </a:pathLst>
          </a:custGeom>
          <a:solidFill>
            <a:srgbClr val="FFD004"/>
          </a:solidFill>
        </p:spPr>
        <p:txBody>
          <a:bodyPr wrap="square" lIns="0" tIns="0" rIns="0" bIns="0" rtlCol="0"/>
          <a:lstStyle/>
          <a:p>
            <a:pPr fontAlgn="auto">
              <a:spcBef>
                <a:spcPts val="0"/>
              </a:spcBef>
              <a:spcAft>
                <a:spcPts val="0"/>
              </a:spcAft>
            </a:pPr>
            <a:endParaRPr dirty="0">
              <a:solidFill>
                <a:prstClr val="black"/>
              </a:solidFill>
              <a:latin typeface="Calibri"/>
            </a:endParaRPr>
          </a:p>
        </p:txBody>
      </p:sp>
      <p:sp>
        <p:nvSpPr>
          <p:cNvPr id="2" name="Holder 2"/>
          <p:cNvSpPr>
            <a:spLocks noGrp="1"/>
          </p:cNvSpPr>
          <p:nvPr>
            <p:ph type="title"/>
          </p:nvPr>
        </p:nvSpPr>
        <p:spPr>
          <a:xfrm>
            <a:off x="3008756" y="256794"/>
            <a:ext cx="3126486" cy="445134"/>
          </a:xfrm>
          <a:prstGeom prst="rect">
            <a:avLst/>
          </a:prstGeom>
        </p:spPr>
        <p:txBody>
          <a:bodyPr wrap="square" lIns="0" tIns="0" rIns="0" bIns="0">
            <a:spAutoFit/>
          </a:bodyPr>
          <a:lstStyle>
            <a:lvl1pPr>
              <a:defRPr sz="2800" b="0" i="0">
                <a:solidFill>
                  <a:schemeClr val="bg1"/>
                </a:solidFill>
                <a:latin typeface="Times New Roman"/>
                <a:cs typeface="Times New Roman"/>
              </a:defRPr>
            </a:lvl1pPr>
          </a:lstStyle>
          <a:p>
            <a:endParaRPr dirty="0"/>
          </a:p>
        </p:txBody>
      </p:sp>
      <p:sp>
        <p:nvSpPr>
          <p:cNvPr id="3" name="Holder 3"/>
          <p:cNvSpPr>
            <a:spLocks noGrp="1"/>
          </p:cNvSpPr>
          <p:nvPr>
            <p:ph type="body" idx="1"/>
          </p:nvPr>
        </p:nvSpPr>
        <p:spPr>
          <a:xfrm>
            <a:off x="595376" y="1104138"/>
            <a:ext cx="7953247" cy="215137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custDataLst>
              <p:tags r:id="rId8"/>
            </p:custDataLst>
          </p:nvPr>
        </p:nvSpPr>
        <p:spPr>
          <a:xfrm>
            <a:off x="0" y="6377940"/>
            <a:ext cx="9144000" cy="184666"/>
          </a:xfrm>
          <a:prstGeom prst="rect">
            <a:avLst/>
          </a:prstGeom>
        </p:spPr>
        <p:txBody>
          <a:bodyPr wrap="square" lIns="0" tIns="0" rIns="0" bIns="0">
            <a:spAutoFit/>
          </a:bodyPr>
          <a:lstStyle>
            <a:lvl1pPr algn="ctr">
              <a:defRPr lang="en-US" sz="1200" b="0" i="0" u="none">
                <a:solidFill>
                  <a:srgbClr val="000000"/>
                </a:solidFill>
                <a:latin typeface="Times New Roman" panose="02020603050405020304" pitchFamily="18" charset="0"/>
              </a:defRPr>
            </a:lvl1pPr>
          </a:lstStyle>
          <a:p>
            <a:pPr fontAlgn="auto">
              <a:spcBef>
                <a:spcPts val="0"/>
              </a:spcBef>
              <a:spcAft>
                <a:spcPts val="0"/>
              </a:spcAft>
            </a:pPr>
            <a:r>
              <a:rPr lang="en-US"/>
              <a:t>Authorized Use Only</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8" name="Slide Number Placeholder 2"/>
          <p:cNvSpPr>
            <a:spLocks noGrp="1"/>
          </p:cNvSpPr>
          <p:nvPr>
            <p:ph type="sldNum" sz="quarter" idx="4"/>
          </p:nvPr>
        </p:nvSpPr>
        <p:spPr>
          <a:xfrm>
            <a:off x="7010400" y="6490855"/>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extLst>
      <p:ext uri="{BB962C8B-B14F-4D97-AF65-F5344CB8AC3E}">
        <p14:creationId xmlns:p14="http://schemas.microsoft.com/office/powerpoint/2010/main" val="1414183990"/>
      </p:ext>
    </p:extLst>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Lst>
  <p:hf hdr="0" dt="0"/>
  <p:txStyles>
    <p:titleStyle>
      <a:lvl1pPr algn="ctr">
        <a:defRPr sz="3200" b="1">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931544"/>
          </a:xfrm>
          <a:custGeom>
            <a:avLst/>
            <a:gdLst/>
            <a:ahLst/>
            <a:cxnLst/>
            <a:rect l="l" t="t" r="r" b="b"/>
            <a:pathLst>
              <a:path w="9144000" h="931544">
                <a:moveTo>
                  <a:pt x="0" y="0"/>
                </a:moveTo>
                <a:lnTo>
                  <a:pt x="0" y="931163"/>
                </a:lnTo>
                <a:lnTo>
                  <a:pt x="9144000" y="931163"/>
                </a:lnTo>
                <a:lnTo>
                  <a:pt x="9144000" y="0"/>
                </a:lnTo>
                <a:lnTo>
                  <a:pt x="0" y="0"/>
                </a:lnTo>
                <a:close/>
              </a:path>
            </a:pathLst>
          </a:custGeom>
          <a:solidFill>
            <a:srgbClr val="07499C"/>
          </a:solidFill>
        </p:spPr>
        <p:txBody>
          <a:bodyPr wrap="square" lIns="0" tIns="0" rIns="0" bIns="0" rtlCol="0"/>
          <a:lstStyle/>
          <a:p>
            <a:pPr fontAlgn="auto">
              <a:spcBef>
                <a:spcPts val="0"/>
              </a:spcBef>
              <a:spcAft>
                <a:spcPts val="0"/>
              </a:spcAft>
            </a:pPr>
            <a:endParaRPr dirty="0">
              <a:solidFill>
                <a:prstClr val="black"/>
              </a:solidFill>
              <a:latin typeface="Calibri"/>
            </a:endParaRPr>
          </a:p>
        </p:txBody>
      </p:sp>
      <p:sp>
        <p:nvSpPr>
          <p:cNvPr id="17" name="bk object 17"/>
          <p:cNvSpPr/>
          <p:nvPr/>
        </p:nvSpPr>
        <p:spPr>
          <a:xfrm>
            <a:off x="0" y="931163"/>
            <a:ext cx="9144000" cy="85725"/>
          </a:xfrm>
          <a:custGeom>
            <a:avLst/>
            <a:gdLst/>
            <a:ahLst/>
            <a:cxnLst/>
            <a:rect l="l" t="t" r="r" b="b"/>
            <a:pathLst>
              <a:path w="9144000" h="85725">
                <a:moveTo>
                  <a:pt x="0" y="85344"/>
                </a:moveTo>
                <a:lnTo>
                  <a:pt x="9144000" y="85344"/>
                </a:lnTo>
                <a:lnTo>
                  <a:pt x="9144000" y="0"/>
                </a:lnTo>
                <a:lnTo>
                  <a:pt x="0" y="0"/>
                </a:lnTo>
                <a:lnTo>
                  <a:pt x="0" y="85344"/>
                </a:lnTo>
                <a:close/>
              </a:path>
            </a:pathLst>
          </a:custGeom>
          <a:solidFill>
            <a:srgbClr val="FFD004"/>
          </a:solidFill>
        </p:spPr>
        <p:txBody>
          <a:bodyPr wrap="square" lIns="0" tIns="0" rIns="0" bIns="0" rtlCol="0"/>
          <a:lstStyle/>
          <a:p>
            <a:pPr fontAlgn="auto">
              <a:spcBef>
                <a:spcPts val="0"/>
              </a:spcBef>
              <a:spcAft>
                <a:spcPts val="0"/>
              </a:spcAft>
            </a:pPr>
            <a:endParaRPr dirty="0">
              <a:solidFill>
                <a:prstClr val="black"/>
              </a:solidFill>
              <a:latin typeface="Calibri"/>
            </a:endParaRPr>
          </a:p>
        </p:txBody>
      </p:sp>
      <p:sp>
        <p:nvSpPr>
          <p:cNvPr id="2" name="Holder 2"/>
          <p:cNvSpPr>
            <a:spLocks noGrp="1"/>
          </p:cNvSpPr>
          <p:nvPr>
            <p:ph type="title"/>
          </p:nvPr>
        </p:nvSpPr>
        <p:spPr>
          <a:xfrm>
            <a:off x="3008756" y="256794"/>
            <a:ext cx="3126486" cy="445134"/>
          </a:xfrm>
          <a:prstGeom prst="rect">
            <a:avLst/>
          </a:prstGeom>
        </p:spPr>
        <p:txBody>
          <a:bodyPr wrap="square" lIns="0" tIns="0" rIns="0" bIns="0">
            <a:spAutoFit/>
          </a:bodyPr>
          <a:lstStyle>
            <a:lvl1pPr>
              <a:defRPr sz="2800" b="0" i="0">
                <a:solidFill>
                  <a:schemeClr val="bg1"/>
                </a:solidFill>
                <a:latin typeface="Times New Roman"/>
                <a:cs typeface="Times New Roman"/>
              </a:defRPr>
            </a:lvl1pPr>
          </a:lstStyle>
          <a:p>
            <a:endParaRPr dirty="0"/>
          </a:p>
        </p:txBody>
      </p:sp>
      <p:sp>
        <p:nvSpPr>
          <p:cNvPr id="3" name="Holder 3"/>
          <p:cNvSpPr>
            <a:spLocks noGrp="1"/>
          </p:cNvSpPr>
          <p:nvPr>
            <p:ph type="body" idx="1"/>
          </p:nvPr>
        </p:nvSpPr>
        <p:spPr>
          <a:xfrm>
            <a:off x="595376" y="1104138"/>
            <a:ext cx="7953247" cy="215137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custDataLst>
              <p:tags r:id="rId8"/>
            </p:custDataLst>
          </p:nvPr>
        </p:nvSpPr>
        <p:spPr>
          <a:xfrm>
            <a:off x="0" y="6377940"/>
            <a:ext cx="9144000" cy="184666"/>
          </a:xfrm>
          <a:prstGeom prst="rect">
            <a:avLst/>
          </a:prstGeom>
        </p:spPr>
        <p:txBody>
          <a:bodyPr wrap="square" lIns="0" tIns="0" rIns="0" bIns="0">
            <a:spAutoFit/>
          </a:bodyPr>
          <a:lstStyle>
            <a:lvl1pPr algn="ctr">
              <a:defRPr lang="en-US" sz="1200" b="0" i="0" u="none">
                <a:solidFill>
                  <a:srgbClr val="000000"/>
                </a:solidFill>
                <a:latin typeface="Times New Roman" panose="02020603050405020304" pitchFamily="18" charset="0"/>
              </a:defRPr>
            </a:lvl1pPr>
          </a:lstStyle>
          <a:p>
            <a:pPr fontAlgn="auto">
              <a:spcBef>
                <a:spcPts val="0"/>
              </a:spcBef>
              <a:spcAft>
                <a:spcPts val="0"/>
              </a:spcAft>
            </a:pPr>
            <a:r>
              <a:rPr lang="en-US"/>
              <a:t>Authorized Use Only</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8" name="Slide Number Placeholder 2"/>
          <p:cNvSpPr>
            <a:spLocks noGrp="1"/>
          </p:cNvSpPr>
          <p:nvPr>
            <p:ph type="sldNum" sz="quarter" idx="4"/>
          </p:nvPr>
        </p:nvSpPr>
        <p:spPr>
          <a:xfrm>
            <a:off x="7010400" y="6490855"/>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extLst>
      <p:ext uri="{BB962C8B-B14F-4D97-AF65-F5344CB8AC3E}">
        <p14:creationId xmlns:p14="http://schemas.microsoft.com/office/powerpoint/2010/main" val="1592756252"/>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Lst>
  <p:hf hdr="0" dt="0"/>
  <p:txStyles>
    <p:titleStyle>
      <a:lvl1pPr algn="ctr">
        <a:defRPr sz="3200" b="1">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hyperlink" Target="https://www.cms.gov/Medicare/New-Medicare-Card/Providers/Providers-and-office-managers.html" TargetMode="External"/><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hyperlink" Target="https://www.cms.gov/Medicare/New-Medicare-Card/Outreach-and-Education/Products-to-share-with-beneficiaries.html" TargetMode="External"/><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hyperlink" Target="https://www.medicare.gov/forms-help-resources/your-medicare-card" TargetMode="External"/><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hyperlink" Target="https://www.cms.gov/Outreach-and-Education/Medicare-Learning-Network-MLN/MLNProducts/Downloads/GetYourNewMedicareCard.pdf"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hyperlink" Target="https://www.cms.gov/Outreach-and-Education/Medicare-Learning-Network-MLN/MLNProducts/Downloads/GetYourNewMedicareCardSpanish.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292818" y="3291712"/>
            <a:ext cx="4614698" cy="1564072"/>
          </a:xfrm>
        </p:spPr>
        <p:txBody>
          <a:bodyPr/>
          <a:lstStyle/>
          <a:p>
            <a:pPr>
              <a:spcBef>
                <a:spcPts val="0"/>
              </a:spcBef>
            </a:pPr>
            <a:r>
              <a:rPr lang="en-US" sz="2800" dirty="0"/>
              <a:t>New Medicare Card Project Open Door Forum</a:t>
            </a:r>
          </a:p>
          <a:p>
            <a:pPr>
              <a:spcBef>
                <a:spcPts val="0"/>
              </a:spcBef>
            </a:pPr>
            <a:endParaRPr lang="en-US" sz="2800" dirty="0"/>
          </a:p>
          <a:p>
            <a:pPr>
              <a:spcBef>
                <a:spcPts val="0"/>
              </a:spcBef>
            </a:pPr>
            <a:r>
              <a:rPr lang="en-US" sz="2800" dirty="0"/>
              <a:t>September 11, 2019</a:t>
            </a:r>
          </a:p>
          <a:p>
            <a:pPr>
              <a:spcBef>
                <a:spcPts val="0"/>
              </a:spcBef>
            </a:pPr>
            <a:endParaRPr lang="en-US" sz="2800" dirty="0"/>
          </a:p>
        </p:txBody>
      </p:sp>
      <p:sp>
        <p:nvSpPr>
          <p:cNvPr id="6" name="Title 5"/>
          <p:cNvSpPr>
            <a:spLocks noGrp="1"/>
          </p:cNvSpPr>
          <p:nvPr>
            <p:ph type="ctrTitle"/>
          </p:nvPr>
        </p:nvSpPr>
        <p:spPr/>
        <p:txBody>
          <a:bodyPr/>
          <a:lstStyle/>
          <a:p>
            <a:r>
              <a:rPr lang="en-US" dirty="0">
                <a:solidFill>
                  <a:prstClr val="white"/>
                </a:solidFill>
              </a:rPr>
              <a:t>New Medicare Card Project</a:t>
            </a:r>
            <a:endParaRPr lang="en-US" dirty="0"/>
          </a:p>
        </p:txBody>
      </p:sp>
    </p:spTree>
    <p:extLst>
      <p:ext uri="{BB962C8B-B14F-4D97-AF65-F5344CB8AC3E}">
        <p14:creationId xmlns:p14="http://schemas.microsoft.com/office/powerpoint/2010/main" val="352986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7010400" y="6492875"/>
            <a:ext cx="2133600" cy="365125"/>
          </a:xfrm>
        </p:spPr>
        <p:txBody>
          <a:bodyPr vert="horz" lIns="91440" tIns="45720" rIns="91440" bIns="45720" rtlCol="0" anchor="ctr"/>
          <a:lstStyle/>
          <a:p>
            <a:fld id="{7022FF3C-310F-4809-A5BE-BC5BA8AA108D}" type="slidenum">
              <a:rPr lang="en-US">
                <a:solidFill>
                  <a:prstClr val="black">
                    <a:tint val="75000"/>
                  </a:prstClr>
                </a:solidFill>
              </a:rPr>
              <a:pPr/>
              <a:t>10</a:t>
            </a:fld>
            <a:endParaRPr lang="en-US" dirty="0">
              <a:solidFill>
                <a:prstClr val="black">
                  <a:tint val="75000"/>
                </a:prstClr>
              </a:solidFill>
            </a:endParaRPr>
          </a:p>
        </p:txBody>
      </p:sp>
      <p:sp>
        <p:nvSpPr>
          <p:cNvPr id="18" name="Title 3"/>
          <p:cNvSpPr>
            <a:spLocks noGrp="1"/>
          </p:cNvSpPr>
          <p:nvPr>
            <p:ph type="title"/>
          </p:nvPr>
        </p:nvSpPr>
        <p:spPr>
          <a:xfrm>
            <a:off x="0" y="113166"/>
            <a:ext cx="9144000" cy="695325"/>
          </a:xfrm>
        </p:spPr>
        <p:txBody>
          <a:bodyPr/>
          <a:lstStyle/>
          <a:p>
            <a:r>
              <a:rPr lang="en-US" b="1" dirty="0"/>
              <a:t>New Medicare Number HICN Exception Usage</a:t>
            </a:r>
            <a:br>
              <a:rPr lang="en-US" b="1" dirty="0"/>
            </a:br>
            <a:r>
              <a:rPr lang="en-US" b="1" dirty="0"/>
              <a:t>After the Transition Period</a:t>
            </a:r>
          </a:p>
        </p:txBody>
      </p:sp>
      <p:sp>
        <p:nvSpPr>
          <p:cNvPr id="4" name="TextBox 3"/>
          <p:cNvSpPr txBox="1"/>
          <p:nvPr/>
        </p:nvSpPr>
        <p:spPr>
          <a:xfrm>
            <a:off x="203635" y="1056868"/>
            <a:ext cx="8775692" cy="261610"/>
          </a:xfrm>
          <a:prstGeom prst="rect">
            <a:avLst/>
          </a:prstGeom>
          <a:solidFill>
            <a:schemeClr val="accent1"/>
          </a:solidFill>
        </p:spPr>
        <p:txBody>
          <a:bodyPr wrap="square" rtlCol="0">
            <a:spAutoFit/>
          </a:bodyPr>
          <a:lstStyle/>
          <a:p>
            <a:r>
              <a:rPr lang="en-US" sz="1100" b="1" dirty="0">
                <a:solidFill>
                  <a:schemeClr val="bg1"/>
                </a:solidFill>
                <a:latin typeface="Times New Roman" panose="02020603050405020304" pitchFamily="18" charset="0"/>
                <a:cs typeface="Times New Roman" panose="02020603050405020304" pitchFamily="18" charset="0"/>
              </a:rPr>
              <a:t>Beginning January 1, 2020, CMS will only accept the MBI for external data exchanges </a:t>
            </a:r>
            <a:r>
              <a:rPr lang="en-US" sz="1100" b="1" dirty="0">
                <a:solidFill>
                  <a:srgbClr val="00B050"/>
                </a:solidFill>
                <a:latin typeface="Times New Roman" panose="02020603050405020304" pitchFamily="18" charset="0"/>
                <a:cs typeface="Times New Roman" panose="02020603050405020304" pitchFamily="18" charset="0"/>
              </a:rPr>
              <a:t>except for the following</a:t>
            </a:r>
            <a:r>
              <a:rPr lang="en-US" sz="1100" b="1" dirty="0">
                <a:solidFill>
                  <a:schemeClr val="bg1"/>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125352" y="5982888"/>
            <a:ext cx="8763951" cy="261610"/>
          </a:xfrm>
          <a:prstGeom prst="rect">
            <a:avLst/>
          </a:prstGeom>
          <a:solidFill>
            <a:schemeClr val="accent1"/>
          </a:solidFill>
        </p:spPr>
        <p:txBody>
          <a:bodyPr wrap="square" rtlCol="0">
            <a:spAutoFit/>
          </a:bodyPr>
          <a:lstStyle/>
          <a:p>
            <a:pPr algn="ctr"/>
            <a:r>
              <a:rPr lang="en-US" sz="1100" b="1" dirty="0">
                <a:solidFill>
                  <a:schemeClr val="bg1"/>
                </a:solidFill>
                <a:latin typeface="Times New Roman" panose="02020603050405020304" pitchFamily="18" charset="0"/>
                <a:cs typeface="Times New Roman" panose="02020603050405020304" pitchFamily="18" charset="0"/>
              </a:rPr>
              <a:t>Note: CMS, Federal Partners and States will continue to use HICN for internal processing during and after the transition period.</a:t>
            </a:r>
          </a:p>
        </p:txBody>
      </p:sp>
      <p:sp>
        <p:nvSpPr>
          <p:cNvPr id="7" name="TextBox 6"/>
          <p:cNvSpPr txBox="1"/>
          <p:nvPr/>
        </p:nvSpPr>
        <p:spPr>
          <a:xfrm>
            <a:off x="125352" y="6319585"/>
            <a:ext cx="8763951" cy="261610"/>
          </a:xfrm>
          <a:prstGeom prst="rect">
            <a:avLst/>
          </a:prstGeom>
          <a:solidFill>
            <a:srgbClr val="00B050"/>
          </a:solidFill>
        </p:spPr>
        <p:txBody>
          <a:bodyPr wrap="square" rtlCol="0">
            <a:spAutoFit/>
          </a:bodyPr>
          <a:lstStyle/>
          <a:p>
            <a:pPr algn="ctr"/>
            <a:r>
              <a:rPr lang="en-US" sz="1100" b="1" dirty="0">
                <a:solidFill>
                  <a:schemeClr val="bg1"/>
                </a:solidFill>
                <a:latin typeface="Times New Roman" panose="02020603050405020304" pitchFamily="18" charset="0"/>
                <a:cs typeface="Times New Roman" panose="02020603050405020304" pitchFamily="18" charset="0"/>
              </a:rPr>
              <a:t>Note: Even in cases where there are exceptions, CMS will accept the MBI anywhere we used to accept HICNs</a:t>
            </a:r>
          </a:p>
        </p:txBody>
      </p:sp>
      <p:pic>
        <p:nvPicPr>
          <p:cNvPr id="6" name="Picture 5" descr="Graphic of New Medicare Number HICN Exception Usage After the Transition Period" title="HICN Exception"/>
          <p:cNvPicPr>
            <a:picLocks noChangeAspect="1"/>
          </p:cNvPicPr>
          <p:nvPr/>
        </p:nvPicPr>
        <p:blipFill>
          <a:blip r:embed="rId3"/>
          <a:stretch>
            <a:fillRect/>
          </a:stretch>
        </p:blipFill>
        <p:spPr>
          <a:xfrm>
            <a:off x="249355" y="1339242"/>
            <a:ext cx="8685668" cy="4643646"/>
          </a:xfrm>
          <a:prstGeom prst="rect">
            <a:avLst/>
          </a:prstGeom>
        </p:spPr>
      </p:pic>
    </p:spTree>
    <p:extLst>
      <p:ext uri="{BB962C8B-B14F-4D97-AF65-F5344CB8AC3E}">
        <p14:creationId xmlns:p14="http://schemas.microsoft.com/office/powerpoint/2010/main" val="2383100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37752"/>
            <a:ext cx="5029200" cy="445134"/>
          </a:xfrm>
        </p:spPr>
        <p:txBody>
          <a:bodyPr/>
          <a:lstStyle/>
          <a:p>
            <a:r>
              <a:rPr lang="en-US" b="1" dirty="0">
                <a:solidFill>
                  <a:prstClr val="white"/>
                </a:solidFill>
              </a:rPr>
              <a:t>Key Points for Providers</a:t>
            </a:r>
            <a:endParaRPr lang="en-US" b="1" dirty="0"/>
          </a:p>
        </p:txBody>
      </p:sp>
      <p:sp>
        <p:nvSpPr>
          <p:cNvPr id="3" name="Content Placeholder 2"/>
          <p:cNvSpPr>
            <a:spLocks noGrp="1"/>
          </p:cNvSpPr>
          <p:nvPr>
            <p:ph idx="1"/>
          </p:nvPr>
        </p:nvSpPr>
        <p:spPr>
          <a:xfrm>
            <a:off x="155275" y="1138686"/>
            <a:ext cx="8764438" cy="4924425"/>
          </a:xfrm>
        </p:spPr>
        <p:txBody>
          <a:bodyPr/>
          <a:lstStyle/>
          <a:p>
            <a:pPr marL="12700" marR="6350" algn="ctr" fontAlgn="auto">
              <a:spcBef>
                <a:spcPts val="0"/>
              </a:spcBef>
              <a:spcAft>
                <a:spcPts val="0"/>
              </a:spcAft>
              <a:buSzPct val="105000"/>
              <a:tabLst>
                <a:tab pos="354965" algn="l"/>
                <a:tab pos="355600" algn="l"/>
              </a:tabLst>
            </a:pPr>
            <a:r>
              <a:rPr lang="en-US" sz="2000" b="1" dirty="0">
                <a:latin typeface="Times New Roman"/>
                <a:cs typeface="Times New Roman"/>
              </a:rPr>
              <a:t>Providers</a:t>
            </a:r>
            <a:r>
              <a:rPr lang="en-US" sz="2000" dirty="0">
                <a:latin typeface="Times New Roman"/>
                <a:cs typeface="Times New Roman"/>
              </a:rPr>
              <a:t> </a:t>
            </a:r>
            <a:r>
              <a:rPr lang="en-US" sz="2000" b="1" dirty="0">
                <a:latin typeface="Times New Roman"/>
                <a:cs typeface="Times New Roman"/>
              </a:rPr>
              <a:t>Should Use the MBI Now!</a:t>
            </a:r>
          </a:p>
          <a:p>
            <a:pPr marL="12700" marR="6350" fontAlgn="auto">
              <a:spcBef>
                <a:spcPts val="0"/>
              </a:spcBef>
              <a:spcAft>
                <a:spcPts val="0"/>
              </a:spcAft>
              <a:buSzPct val="105000"/>
              <a:tabLst>
                <a:tab pos="354965" algn="l"/>
                <a:tab pos="355600" algn="l"/>
              </a:tabLst>
            </a:pPr>
            <a:endParaRPr lang="en-US" sz="2000" b="1" dirty="0">
              <a:latin typeface="Times New Roman"/>
              <a:cs typeface="Times New Roman"/>
            </a:endParaRPr>
          </a:p>
          <a:p>
            <a:pPr marL="342900" lvl="0" indent="-342900" defTabSz="9144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Providers have 4 ways to get the new MBI:</a:t>
            </a:r>
          </a:p>
          <a:p>
            <a:pPr marL="914400" lvl="1" indent="-457200">
              <a:buFont typeface="+mj-lt"/>
              <a:buAutoNum type="arabicPeriod"/>
            </a:pPr>
            <a:r>
              <a:rPr lang="en-US" sz="2000" kern="0" dirty="0">
                <a:solidFill>
                  <a:schemeClr val="tx1"/>
                </a:solidFill>
                <a:latin typeface="Times New Roman" panose="02020603050405020304" pitchFamily="18" charset="0"/>
                <a:cs typeface="Times New Roman" panose="02020603050405020304" pitchFamily="18" charset="0"/>
              </a:rPr>
              <a:t>Patient presents the card at time of service</a:t>
            </a:r>
          </a:p>
          <a:p>
            <a:pPr marL="914400" lvl="1" indent="-457200">
              <a:buFont typeface="+mj-lt"/>
              <a:buAutoNum type="arabicPeriod"/>
            </a:pPr>
            <a:r>
              <a:rPr lang="en-US" sz="2000" dirty="0">
                <a:solidFill>
                  <a:schemeClr val="tx1"/>
                </a:solidFill>
                <a:latin typeface="Times New Roman" panose="02020603050405020304" pitchFamily="18" charset="0"/>
                <a:cs typeface="Times New Roman" panose="02020603050405020304" pitchFamily="18" charset="0"/>
              </a:rPr>
              <a:t>Provider gets it through the a secure web portal with the MAC</a:t>
            </a:r>
          </a:p>
          <a:p>
            <a:pPr marL="914400" lvl="1" indent="-457200">
              <a:buFont typeface="+mj-lt"/>
              <a:buAutoNum type="arabicPeriod"/>
            </a:pPr>
            <a:r>
              <a:rPr lang="en-US" sz="2000" dirty="0">
                <a:solidFill>
                  <a:schemeClr val="tx1"/>
                </a:solidFill>
                <a:latin typeface="Times New Roman" panose="02020603050405020304" pitchFamily="18" charset="0"/>
                <a:cs typeface="Times New Roman" panose="02020603050405020304" pitchFamily="18" charset="0"/>
              </a:rPr>
              <a:t>Provider gets it through the remittance advice (through the end of the transition period)</a:t>
            </a:r>
          </a:p>
          <a:p>
            <a:pPr marL="914400" lvl="1" indent="-457200">
              <a:buFont typeface="+mj-lt"/>
              <a:buAutoNum type="arabicPeriod"/>
            </a:pPr>
            <a:r>
              <a:rPr lang="en-US" sz="2000" dirty="0">
                <a:solidFill>
                  <a:schemeClr val="tx1"/>
                </a:solidFill>
                <a:latin typeface="Times New Roman" panose="02020603050405020304" pitchFamily="18" charset="0"/>
                <a:cs typeface="Times New Roman" panose="02020603050405020304" pitchFamily="18" charset="0"/>
              </a:rPr>
              <a:t>Pharmacies get it through the E1 response (through the end of the transition period)</a:t>
            </a:r>
          </a:p>
          <a:p>
            <a:pPr lvl="1"/>
            <a:endParaRPr lang="en-US" sz="2000"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b="1" u="sng" dirty="0">
                <a:latin typeface="Times New Roman" panose="02020603050405020304" pitchFamily="18" charset="0"/>
                <a:cs typeface="Times New Roman" panose="02020603050405020304" pitchFamily="18" charset="0"/>
              </a:rPr>
              <a:t>79% </a:t>
            </a:r>
            <a:r>
              <a:rPr lang="en-US" sz="2000" u="sng" dirty="0">
                <a:latin typeface="Times New Roman" panose="02020603050405020304" pitchFamily="18" charset="0"/>
                <a:cs typeface="Times New Roman" panose="02020603050405020304" pitchFamily="18" charset="0"/>
              </a:rPr>
              <a:t>of  Medicare fee-for-service claims now include the MBI</a:t>
            </a:r>
            <a:r>
              <a:rPr lang="en-US" sz="2000" dirty="0">
                <a:latin typeface="Times New Roman" panose="02020603050405020304" pitchFamily="18" charset="0"/>
                <a:cs typeface="Times New Roman" panose="02020603050405020304" pitchFamily="18" charset="0"/>
              </a:rPr>
              <a:t>, demonstrating that Medicare patients are successfully using their new cards in doctor’s offices and other health care facilities.</a:t>
            </a:r>
          </a:p>
          <a:p>
            <a:pPr marL="285750" indent="-285750">
              <a:buFont typeface="Arial" panose="020B0604020202020204" pitchFamily="34" charset="0"/>
              <a:buChar char="•"/>
            </a:pPr>
            <a:endParaRPr lang="en-US" sz="2000"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dirty="0">
              <a:solidFill>
                <a:schemeClr val="tx1"/>
              </a:solidFill>
              <a:latin typeface="Times New Roman" panose="02020603050405020304" pitchFamily="18" charset="0"/>
              <a:cs typeface="Times New Roman" panose="02020603050405020304" pitchFamily="18" charset="0"/>
            </a:endParaRPr>
          </a:p>
          <a:p>
            <a:pPr algn="ctr"/>
            <a:r>
              <a:rPr lang="en-US" sz="2000" b="1" dirty="0">
                <a:solidFill>
                  <a:schemeClr val="tx1"/>
                </a:solidFill>
                <a:latin typeface="Times New Roman" panose="02020603050405020304" pitchFamily="18" charset="0"/>
                <a:cs typeface="Times New Roman" panose="02020603050405020304" pitchFamily="18" charset="0"/>
              </a:rPr>
              <a:t>All </a:t>
            </a:r>
            <a:r>
              <a:rPr lang="en-US" sz="2000" b="1" dirty="0">
                <a:latin typeface="Times New Roman" panose="02020603050405020304" pitchFamily="18" charset="0"/>
                <a:cs typeface="Times New Roman" panose="02020603050405020304" pitchFamily="18" charset="0"/>
              </a:rPr>
              <a:t>b</a:t>
            </a:r>
            <a:r>
              <a:rPr lang="en-US" sz="2000" b="1" dirty="0">
                <a:solidFill>
                  <a:schemeClr val="tx1"/>
                </a:solidFill>
                <a:latin typeface="Times New Roman" panose="02020603050405020304" pitchFamily="18" charset="0"/>
                <a:cs typeface="Times New Roman" panose="02020603050405020304" pitchFamily="18" charset="0"/>
              </a:rPr>
              <a:t>eneficiaries and providers should use MBIs as soon as possible!</a:t>
            </a:r>
            <a:endParaRPr lang="en-US" sz="2000" b="1"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4294967295"/>
          </p:nvPr>
        </p:nvSpPr>
        <p:spPr>
          <a:xfrm>
            <a:off x="7086600" y="6492875"/>
            <a:ext cx="2057400" cy="365125"/>
          </a:xfrm>
          <a:prstGeom prst="rect">
            <a:avLst/>
          </a:prstGeom>
        </p:spPr>
        <p:txBody>
          <a:bodyPr/>
          <a:lstStyle/>
          <a:p>
            <a:fld id="{D3B75908-2BC4-4CCC-BE4B-63652A0FD379}" type="slidenum">
              <a:rPr>
                <a:solidFill>
                  <a:prstClr val="black">
                    <a:tint val="75000"/>
                  </a:prstClr>
                </a:solidFill>
              </a:rPr>
              <a:pPr/>
              <a:t>11</a:t>
            </a:fld>
            <a:endParaRPr dirty="0">
              <a:solidFill>
                <a:prstClr val="black">
                  <a:tint val="75000"/>
                </a:prstClr>
              </a:solidFill>
            </a:endParaRPr>
          </a:p>
        </p:txBody>
      </p:sp>
    </p:spTree>
    <p:extLst>
      <p:ext uri="{BB962C8B-B14F-4D97-AF65-F5344CB8AC3E}">
        <p14:creationId xmlns:p14="http://schemas.microsoft.com/office/powerpoint/2010/main" val="3789873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3092" y="1104646"/>
            <a:ext cx="8620223" cy="6001643"/>
          </a:xfrm>
          <a:prstGeom prst="rect">
            <a:avLst/>
          </a:prstGeom>
        </p:spPr>
        <p:txBody>
          <a:bodyPr vert="horz" wrap="square" lIns="0" tIns="0" rIns="0" bIns="0" rtlCol="0">
            <a:spAutoFit/>
          </a:bodyPr>
          <a:lstStyle/>
          <a:p>
            <a:pPr marL="12700" marR="6350" fontAlgn="auto">
              <a:spcBef>
                <a:spcPts val="0"/>
              </a:spcBef>
              <a:spcAft>
                <a:spcPts val="0"/>
              </a:spcAft>
              <a:buSzPct val="105000"/>
              <a:tabLst>
                <a:tab pos="354965" algn="l"/>
                <a:tab pos="355600" algn="l"/>
              </a:tabLst>
            </a:pPr>
            <a:endParaRPr lang="en-US" sz="2000" dirty="0">
              <a:solidFill>
                <a:prstClr val="black"/>
              </a:solidFill>
              <a:latin typeface="Times New Roman"/>
              <a:cs typeface="Times New Roman"/>
            </a:endParaRP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Providers/Suppliers </a:t>
            </a:r>
            <a:r>
              <a:rPr lang="en-US" u="sng" dirty="0">
                <a:latin typeface="Times New Roman" panose="02020603050405020304" pitchFamily="18" charset="0"/>
                <a:cs typeface="Times New Roman" panose="02020603050405020304" pitchFamily="18" charset="0"/>
              </a:rPr>
              <a:t>can</a:t>
            </a:r>
            <a:r>
              <a:rPr lang="en-US" dirty="0">
                <a:latin typeface="Times New Roman" panose="02020603050405020304" pitchFamily="18" charset="0"/>
                <a:cs typeface="Times New Roman" panose="02020603050405020304" pitchFamily="18" charset="0"/>
              </a:rPr>
              <a:t> use a MAC portal to look up </a:t>
            </a:r>
            <a:r>
              <a:rPr lang="en-US" u="sng" dirty="0">
                <a:latin typeface="Times New Roman" panose="02020603050405020304" pitchFamily="18" charset="0"/>
                <a:cs typeface="Times New Roman" panose="02020603050405020304" pitchFamily="18" charset="0"/>
              </a:rPr>
              <a:t>any</a:t>
            </a:r>
            <a:r>
              <a:rPr lang="en-US" dirty="0">
                <a:latin typeface="Times New Roman" panose="02020603050405020304" pitchFamily="18" charset="0"/>
                <a:cs typeface="Times New Roman" panose="02020603050405020304" pitchFamily="18" charset="0"/>
              </a:rPr>
              <a:t> beneficiary’s MBI. </a:t>
            </a:r>
          </a:p>
          <a:p>
            <a:pPr lvl="1"/>
            <a:endParaRPr lang="en-US"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Providers must authenticate through their MAC portal with a valid user ID, password and NPI to look up a beneficiary’s MBI via the Provider Lookup Tool. </a:t>
            </a:r>
          </a:p>
          <a:p>
            <a:pPr marL="800100" lvl="1"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Providers must have the following beneficiary information to look-up MBIs:</a:t>
            </a:r>
          </a:p>
          <a:p>
            <a:pPr marL="1257300" lvl="2"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Patient SSN, Last Name, First Name and Date of Birth</a:t>
            </a:r>
          </a:p>
          <a:p>
            <a:pPr lvl="1"/>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	(Reminder - An individual’s HICN may not always be their own SSN if benefits are 	tied to a spouse. Thus, using the numerical part of a HICN will not always return a 	response in the MBI look-up tools. Instead, use the individual’s specific SSN.)</a:t>
            </a:r>
          </a:p>
          <a:p>
            <a:pPr lvl="1"/>
            <a:endParaRPr lang="en-US"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Additional information can be found at: </a:t>
            </a:r>
            <a:r>
              <a:rPr lang="en-US" dirty="0">
                <a:latin typeface="Times New Roman" panose="02020603050405020304" pitchFamily="18" charset="0"/>
                <a:cs typeface="Times New Roman" panose="02020603050405020304" pitchFamily="18" charset="0"/>
                <a:hlinkClick r:id="rId3"/>
              </a:rPr>
              <a:t>https://www.cms.gov/Medicare/New-Medicare-Card/Providers/Providers-and-office-managers.html</a:t>
            </a:r>
            <a:r>
              <a:rPr lang="en-US" dirty="0">
                <a:latin typeface="Times New Roman" panose="02020603050405020304" pitchFamily="18" charset="0"/>
                <a:cs typeface="Times New Roman" panose="02020603050405020304" pitchFamily="18" charset="0"/>
              </a:rPr>
              <a:t> (providers can also reference the portal instructions sent in September 2017). </a:t>
            </a:r>
          </a:p>
          <a:p>
            <a:pPr marL="812800" marR="6350" lvl="1" indent="-342900" fontAlgn="auto">
              <a:spcBef>
                <a:spcPts val="0"/>
              </a:spcBef>
              <a:spcAft>
                <a:spcPts val="0"/>
              </a:spcAft>
              <a:buSzPct val="105000"/>
              <a:buFont typeface="Arial"/>
              <a:buChar char="•"/>
              <a:tabLst>
                <a:tab pos="354965" algn="l"/>
                <a:tab pos="355600" algn="l"/>
              </a:tabLst>
            </a:pPr>
            <a:endParaRPr lang="en-US" sz="2000" dirty="0">
              <a:solidFill>
                <a:prstClr val="black"/>
              </a:solidFill>
              <a:latin typeface="Times New Roman"/>
              <a:cs typeface="Times New Roman"/>
            </a:endParaRPr>
          </a:p>
          <a:p>
            <a:pPr marL="469900" marR="6350" lvl="1" fontAlgn="auto">
              <a:spcBef>
                <a:spcPts val="0"/>
              </a:spcBef>
              <a:spcAft>
                <a:spcPts val="0"/>
              </a:spcAft>
              <a:buSzPct val="105000"/>
              <a:tabLst>
                <a:tab pos="354965" algn="l"/>
                <a:tab pos="355600" algn="l"/>
              </a:tabLst>
            </a:pPr>
            <a:endParaRPr lang="en-US" sz="2000" dirty="0">
              <a:solidFill>
                <a:prstClr val="black"/>
              </a:solidFill>
              <a:latin typeface="Times New Roman"/>
              <a:cs typeface="Times New Roman"/>
            </a:endParaRPr>
          </a:p>
          <a:p>
            <a:pPr marL="812800" marR="6350" lvl="1" indent="-342900" fontAlgn="auto">
              <a:spcBef>
                <a:spcPts val="0"/>
              </a:spcBef>
              <a:spcAft>
                <a:spcPts val="0"/>
              </a:spcAft>
              <a:buSzPct val="105000"/>
              <a:buFont typeface="Arial"/>
              <a:buChar char="•"/>
              <a:tabLst>
                <a:tab pos="354965" algn="l"/>
                <a:tab pos="355600" algn="l"/>
              </a:tabLst>
            </a:pPr>
            <a:endParaRPr lang="en-US" sz="2000" dirty="0">
              <a:solidFill>
                <a:prstClr val="black"/>
              </a:solidFill>
              <a:latin typeface="Times New Roman"/>
              <a:cs typeface="Times New Roman"/>
            </a:endParaRPr>
          </a:p>
          <a:p>
            <a:pPr marL="812800" marR="6350" lvl="1" indent="-342900" fontAlgn="auto">
              <a:spcBef>
                <a:spcPts val="0"/>
              </a:spcBef>
              <a:spcAft>
                <a:spcPts val="0"/>
              </a:spcAft>
              <a:buSzPct val="105000"/>
              <a:buFont typeface="Arial"/>
              <a:buChar char="•"/>
              <a:tabLst>
                <a:tab pos="354965" algn="l"/>
                <a:tab pos="355600" algn="l"/>
              </a:tabLst>
            </a:pPr>
            <a:endParaRPr lang="en-US" sz="2000" dirty="0">
              <a:solidFill>
                <a:prstClr val="black"/>
              </a:solidFill>
              <a:latin typeface="Times New Roman"/>
              <a:cs typeface="Times New Roman"/>
            </a:endParaRPr>
          </a:p>
          <a:p>
            <a:pPr marL="812800" marR="6350" lvl="1" indent="-342900" fontAlgn="auto">
              <a:spcBef>
                <a:spcPts val="0"/>
              </a:spcBef>
              <a:spcAft>
                <a:spcPts val="0"/>
              </a:spcAft>
              <a:buSzPct val="105000"/>
              <a:buFont typeface="Arial"/>
              <a:buChar char="•"/>
              <a:tabLst>
                <a:tab pos="354965" algn="l"/>
                <a:tab pos="355600" algn="l"/>
              </a:tabLst>
            </a:pPr>
            <a:endParaRPr lang="en-US" sz="2000" dirty="0">
              <a:solidFill>
                <a:prstClr val="black"/>
              </a:solidFill>
              <a:latin typeface="Times New Roman"/>
              <a:cs typeface="Times New Roman"/>
            </a:endParaRPr>
          </a:p>
        </p:txBody>
      </p:sp>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b="1" spc="-5" dirty="0"/>
              <a:t>Using the New Medicare Number – Providers </a:t>
            </a:r>
          </a:p>
        </p:txBody>
      </p:sp>
      <p:sp>
        <p:nvSpPr>
          <p:cNvPr id="5" name="Slide Number Placeholder 4"/>
          <p:cNvSpPr>
            <a:spLocks noGrp="1"/>
          </p:cNvSpPr>
          <p:nvPr>
            <p:ph type="sldNum" sz="quarter" idx="4"/>
          </p:nvPr>
        </p:nvSpPr>
        <p:spPr>
          <a:xfrm>
            <a:off x="7010400" y="6492875"/>
            <a:ext cx="2133600" cy="365125"/>
          </a:xfrm>
        </p:spPr>
        <p:txBody>
          <a:bodyPr/>
          <a:lstStyle/>
          <a:p>
            <a:fld id="{7022FF3C-310F-4809-A5BE-BC5BA8AA108D}" type="slidenum">
              <a:rPr>
                <a:solidFill>
                  <a:prstClr val="black">
                    <a:tint val="75000"/>
                  </a:prstClr>
                </a:solidFill>
              </a:rPr>
              <a:pPr/>
              <a:t>12</a:t>
            </a:fld>
            <a:endParaRPr dirty="0">
              <a:solidFill>
                <a:prstClr val="black">
                  <a:tint val="75000"/>
                </a:prstClr>
              </a:solidFill>
            </a:endParaRPr>
          </a:p>
        </p:txBody>
      </p:sp>
    </p:spTree>
    <p:extLst>
      <p:ext uri="{BB962C8B-B14F-4D97-AF65-F5344CB8AC3E}">
        <p14:creationId xmlns:p14="http://schemas.microsoft.com/office/powerpoint/2010/main" val="2530443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3092" y="1104646"/>
            <a:ext cx="8620223" cy="6155531"/>
          </a:xfrm>
          <a:prstGeom prst="rect">
            <a:avLst/>
          </a:prstGeom>
        </p:spPr>
        <p:txBody>
          <a:bodyPr vert="horz" wrap="square" lIns="0" tIns="0" rIns="0" bIns="0" rtlCol="0">
            <a:spAutoFit/>
          </a:bodyPr>
          <a:lstStyle/>
          <a:p>
            <a:pPr marL="12700" marR="6350" fontAlgn="auto">
              <a:spcBef>
                <a:spcPts val="0"/>
              </a:spcBef>
              <a:spcAft>
                <a:spcPts val="0"/>
              </a:spcAft>
              <a:buSzPct val="105000"/>
              <a:tabLst>
                <a:tab pos="354965" algn="l"/>
                <a:tab pos="355600" algn="l"/>
              </a:tabLst>
            </a:pPr>
            <a:endParaRPr lang="en-US" sz="2000" dirty="0">
              <a:solidFill>
                <a:prstClr val="black"/>
              </a:solidFill>
              <a:latin typeface="Times New Roman"/>
              <a:cs typeface="Times New Roman"/>
            </a:endParaRPr>
          </a:p>
          <a:p>
            <a:pPr marL="812800" marR="6350" lvl="1" indent="-342900" fontAlgn="auto">
              <a:spcBef>
                <a:spcPts val="0"/>
              </a:spcBef>
              <a:spcAft>
                <a:spcPts val="0"/>
              </a:spcAft>
              <a:buSzPct val="105000"/>
              <a:buFont typeface="Arial"/>
              <a:buChar char="•"/>
              <a:tabLst>
                <a:tab pos="354965" algn="l"/>
                <a:tab pos="355600" algn="l"/>
              </a:tabLst>
            </a:pPr>
            <a:r>
              <a:rPr lang="en-US" sz="2000" dirty="0">
                <a:latin typeface="Times New Roman" panose="02020603050405020304" pitchFamily="18" charset="0"/>
                <a:cs typeface="Times New Roman" panose="02020603050405020304" pitchFamily="18" charset="0"/>
              </a:rPr>
              <a:t>When a provider checks a beneficiary’s eligibility, the CMS HIPAA Eligibility Transaction System (HETS) returns a message on the response that says, "CMS mailed a Medicare card with a new Medicare Beneficiary Identifier (MBI) to this beneficiary. Medicare providers, please get the new MBI from your patient and save it in your system(s)." </a:t>
            </a:r>
          </a:p>
          <a:p>
            <a:pPr marL="812800" marR="6350" lvl="1" indent="-342900" fontAlgn="auto">
              <a:spcBef>
                <a:spcPts val="0"/>
              </a:spcBef>
              <a:spcAft>
                <a:spcPts val="0"/>
              </a:spcAft>
              <a:buSzPct val="105000"/>
              <a:buFont typeface="Arial"/>
              <a:buChar char="•"/>
              <a:tabLst>
                <a:tab pos="354965" algn="l"/>
                <a:tab pos="355600" algn="l"/>
              </a:tabLst>
            </a:pPr>
            <a:endParaRPr lang="en-US" sz="2000" dirty="0">
              <a:latin typeface="Times New Roman" panose="02020603050405020304" pitchFamily="18" charset="0"/>
              <a:cs typeface="Times New Roman" panose="02020603050405020304" pitchFamily="18" charset="0"/>
            </a:endParaRPr>
          </a:p>
          <a:p>
            <a:pPr marL="812800" marR="6350" lvl="1" indent="-342900" fontAlgn="auto">
              <a:spcBef>
                <a:spcPts val="0"/>
              </a:spcBef>
              <a:spcAft>
                <a:spcPts val="0"/>
              </a:spcAft>
              <a:buSzPct val="105000"/>
              <a:buFont typeface="Arial"/>
              <a:buChar char="•"/>
              <a:tabLst>
                <a:tab pos="354965" algn="l"/>
                <a:tab pos="355600" algn="l"/>
              </a:tabLst>
            </a:pPr>
            <a:r>
              <a:rPr lang="en-US" sz="2000" dirty="0">
                <a:latin typeface="Times New Roman"/>
                <a:cs typeface="Times New Roman"/>
              </a:rPr>
              <a:t>Through the end of the transition period, when a provider submits a </a:t>
            </a:r>
            <a:r>
              <a:rPr lang="en-US" sz="2000" b="1" dirty="0">
                <a:latin typeface="Times New Roman"/>
                <a:cs typeface="Times New Roman"/>
              </a:rPr>
              <a:t>valid and active </a:t>
            </a:r>
            <a:r>
              <a:rPr lang="en-US" sz="2000" dirty="0">
                <a:latin typeface="Times New Roman"/>
                <a:cs typeface="Times New Roman"/>
              </a:rPr>
              <a:t>HICN on Medicare </a:t>
            </a:r>
            <a:r>
              <a:rPr lang="en-US" sz="2000" spc="-5" dirty="0">
                <a:latin typeface="Times New Roman"/>
                <a:cs typeface="Times New Roman"/>
              </a:rPr>
              <a:t>fee-for-service </a:t>
            </a:r>
            <a:r>
              <a:rPr lang="en-US" sz="2000" spc="-10" dirty="0">
                <a:latin typeface="Times New Roman"/>
                <a:cs typeface="Times New Roman"/>
              </a:rPr>
              <a:t>claims, CMS will return</a:t>
            </a:r>
            <a:r>
              <a:rPr lang="en-US" sz="2000" spc="-90" dirty="0">
                <a:latin typeface="Times New Roman"/>
                <a:cs typeface="Times New Roman"/>
              </a:rPr>
              <a:t> </a:t>
            </a:r>
            <a:r>
              <a:rPr lang="en-US" sz="2000" b="1" dirty="0">
                <a:latin typeface="Times New Roman"/>
                <a:cs typeface="Times New Roman"/>
              </a:rPr>
              <a:t>both the HICN and the MBI </a:t>
            </a:r>
            <a:r>
              <a:rPr lang="en-US" sz="2000" dirty="0">
                <a:latin typeface="Times New Roman"/>
                <a:cs typeface="Times New Roman"/>
              </a:rPr>
              <a:t>on the </a:t>
            </a:r>
            <a:r>
              <a:rPr lang="en-US" sz="2000" spc="-5" dirty="0">
                <a:latin typeface="Times New Roman"/>
                <a:cs typeface="Times New Roman"/>
              </a:rPr>
              <a:t>remittance</a:t>
            </a:r>
            <a:r>
              <a:rPr lang="en-US" sz="2000" spc="-160" dirty="0">
                <a:latin typeface="Times New Roman"/>
                <a:cs typeface="Times New Roman"/>
              </a:rPr>
              <a:t> </a:t>
            </a:r>
            <a:r>
              <a:rPr lang="en-US" sz="2000" dirty="0">
                <a:latin typeface="Times New Roman"/>
                <a:cs typeface="Times New Roman"/>
              </a:rPr>
              <a:t>advice. </a:t>
            </a:r>
          </a:p>
          <a:p>
            <a:pPr marL="812800" marR="6350" lvl="1" indent="-342900" fontAlgn="auto">
              <a:spcBef>
                <a:spcPts val="0"/>
              </a:spcBef>
              <a:spcAft>
                <a:spcPts val="0"/>
              </a:spcAft>
              <a:buSzPct val="105000"/>
              <a:buFont typeface="Arial"/>
              <a:buChar char="•"/>
              <a:tabLst>
                <a:tab pos="354965" algn="l"/>
                <a:tab pos="355600" algn="l"/>
              </a:tabLst>
            </a:pPr>
            <a:endParaRPr lang="en-US" sz="2000" dirty="0">
              <a:latin typeface="Times New Roman"/>
              <a:cs typeface="Times New Roman"/>
            </a:endParaRP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Providers have resources when they talk to people with Medicare about the new Medicare </a:t>
            </a:r>
            <a:r>
              <a:rPr lang="en-US" sz="2000" dirty="0">
                <a:solidFill>
                  <a:prstClr val="black"/>
                </a:solidFill>
                <a:latin typeface="Times New Roman" panose="02020603050405020304" pitchFamily="18" charset="0"/>
                <a:cs typeface="Times New Roman" panose="02020603050405020304" pitchFamily="18" charset="0"/>
              </a:rPr>
              <a:t>cards: </a:t>
            </a:r>
            <a:r>
              <a:rPr lang="en-US" sz="2000" dirty="0">
                <a:latin typeface="Times New Roman" panose="02020603050405020304" pitchFamily="18" charset="0"/>
                <a:cs typeface="Times New Roman" panose="02020603050405020304" pitchFamily="18" charset="0"/>
                <a:hlinkClick r:id="rId3"/>
              </a:rPr>
              <a:t>https://www.cms.gov/Medicare/New-Medicare-Card/Outreach-and-Education/Products-to-share-with-beneficiaries.html</a:t>
            </a:r>
            <a:endParaRPr lang="en-US" sz="2000" kern="0" dirty="0">
              <a:solidFill>
                <a:prstClr val="black"/>
              </a:solidFill>
              <a:latin typeface="Times New Roman" panose="02020603050405020304" pitchFamily="18" charset="0"/>
              <a:cs typeface="Times New Roman" panose="02020603050405020304" pitchFamily="18" charset="0"/>
            </a:endParaRPr>
          </a:p>
          <a:p>
            <a:pPr marL="812800" marR="6350" lvl="1" indent="-342900" fontAlgn="auto">
              <a:spcBef>
                <a:spcPts val="0"/>
              </a:spcBef>
              <a:spcAft>
                <a:spcPts val="0"/>
              </a:spcAft>
              <a:buSzPct val="105000"/>
              <a:buFont typeface="Arial"/>
              <a:buChar char="•"/>
              <a:tabLst>
                <a:tab pos="354965" algn="l"/>
                <a:tab pos="355600" algn="l"/>
              </a:tabLst>
            </a:pPr>
            <a:endParaRPr lang="en-US" sz="2000" dirty="0">
              <a:latin typeface="Times New Roman"/>
              <a:cs typeface="Times New Roman"/>
            </a:endParaRPr>
          </a:p>
          <a:p>
            <a:pPr marL="469900" marR="6350" lvl="1" fontAlgn="auto">
              <a:spcBef>
                <a:spcPts val="0"/>
              </a:spcBef>
              <a:spcAft>
                <a:spcPts val="0"/>
              </a:spcAft>
              <a:buSzPct val="105000"/>
              <a:tabLst>
                <a:tab pos="354965" algn="l"/>
                <a:tab pos="355600" algn="l"/>
              </a:tabLst>
            </a:pPr>
            <a:endParaRPr lang="en-US" sz="2000" dirty="0">
              <a:solidFill>
                <a:prstClr val="black"/>
              </a:solidFill>
              <a:latin typeface="Times New Roman"/>
              <a:cs typeface="Times New Roman"/>
            </a:endParaRPr>
          </a:p>
          <a:p>
            <a:pPr marL="469900" marR="6350" lvl="1" fontAlgn="auto">
              <a:spcBef>
                <a:spcPts val="0"/>
              </a:spcBef>
              <a:spcAft>
                <a:spcPts val="0"/>
              </a:spcAft>
              <a:buSzPct val="105000"/>
              <a:tabLst>
                <a:tab pos="354965" algn="l"/>
                <a:tab pos="355600" algn="l"/>
              </a:tabLst>
            </a:pPr>
            <a:endParaRPr lang="en-US" sz="2000" dirty="0">
              <a:solidFill>
                <a:prstClr val="black"/>
              </a:solidFill>
              <a:latin typeface="Times New Roman"/>
              <a:cs typeface="Times New Roman"/>
            </a:endParaRPr>
          </a:p>
          <a:p>
            <a:pPr marL="812800" marR="6350" lvl="1" indent="-342900" fontAlgn="auto">
              <a:spcBef>
                <a:spcPts val="0"/>
              </a:spcBef>
              <a:spcAft>
                <a:spcPts val="0"/>
              </a:spcAft>
              <a:buSzPct val="105000"/>
              <a:buFont typeface="Arial"/>
              <a:buChar char="•"/>
              <a:tabLst>
                <a:tab pos="354965" algn="l"/>
                <a:tab pos="355600" algn="l"/>
              </a:tabLst>
            </a:pPr>
            <a:endParaRPr lang="en-US" sz="2000" dirty="0">
              <a:solidFill>
                <a:prstClr val="black"/>
              </a:solidFill>
              <a:latin typeface="Times New Roman"/>
              <a:cs typeface="Times New Roman"/>
            </a:endParaRPr>
          </a:p>
          <a:p>
            <a:pPr marL="812800" marR="6350" lvl="1" indent="-342900" fontAlgn="auto">
              <a:spcBef>
                <a:spcPts val="0"/>
              </a:spcBef>
              <a:spcAft>
                <a:spcPts val="0"/>
              </a:spcAft>
              <a:buSzPct val="105000"/>
              <a:buFont typeface="Arial"/>
              <a:buChar char="•"/>
              <a:tabLst>
                <a:tab pos="354965" algn="l"/>
                <a:tab pos="355600" algn="l"/>
              </a:tabLst>
            </a:pPr>
            <a:endParaRPr lang="en-US" sz="2000" dirty="0">
              <a:solidFill>
                <a:prstClr val="black"/>
              </a:solidFill>
              <a:latin typeface="Times New Roman"/>
              <a:cs typeface="Times New Roman"/>
            </a:endParaRPr>
          </a:p>
          <a:p>
            <a:pPr marL="812800" marR="6350" lvl="1" indent="-342900" fontAlgn="auto">
              <a:spcBef>
                <a:spcPts val="0"/>
              </a:spcBef>
              <a:spcAft>
                <a:spcPts val="0"/>
              </a:spcAft>
              <a:buSzPct val="105000"/>
              <a:buFont typeface="Arial"/>
              <a:buChar char="•"/>
              <a:tabLst>
                <a:tab pos="354965" algn="l"/>
                <a:tab pos="355600" algn="l"/>
              </a:tabLst>
            </a:pPr>
            <a:endParaRPr lang="en-US" sz="2000" dirty="0">
              <a:solidFill>
                <a:prstClr val="black"/>
              </a:solidFill>
              <a:latin typeface="Times New Roman"/>
              <a:cs typeface="Times New Roman"/>
            </a:endParaRPr>
          </a:p>
        </p:txBody>
      </p:sp>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b="1" spc="-5" dirty="0"/>
              <a:t>Using the New Medicare Number – Providers (2)</a:t>
            </a:r>
          </a:p>
        </p:txBody>
      </p:sp>
      <p:sp>
        <p:nvSpPr>
          <p:cNvPr id="5" name="Slide Number Placeholder 4"/>
          <p:cNvSpPr>
            <a:spLocks noGrp="1"/>
          </p:cNvSpPr>
          <p:nvPr>
            <p:ph type="sldNum" sz="quarter" idx="4"/>
          </p:nvPr>
        </p:nvSpPr>
        <p:spPr>
          <a:xfrm>
            <a:off x="7010400" y="6492875"/>
            <a:ext cx="2133600" cy="365125"/>
          </a:xfrm>
        </p:spPr>
        <p:txBody>
          <a:bodyPr/>
          <a:lstStyle/>
          <a:p>
            <a:fld id="{7022FF3C-310F-4809-A5BE-BC5BA8AA108D}" type="slidenum">
              <a:rPr>
                <a:solidFill>
                  <a:prstClr val="black">
                    <a:tint val="75000"/>
                  </a:prstClr>
                </a:solidFill>
              </a:rPr>
              <a:pPr/>
              <a:t>13</a:t>
            </a:fld>
            <a:endParaRPr dirty="0">
              <a:solidFill>
                <a:prstClr val="black">
                  <a:tint val="75000"/>
                </a:prstClr>
              </a:solidFill>
            </a:endParaRPr>
          </a:p>
        </p:txBody>
      </p:sp>
    </p:spTree>
    <p:extLst>
      <p:ext uri="{BB962C8B-B14F-4D97-AF65-F5344CB8AC3E}">
        <p14:creationId xmlns:p14="http://schemas.microsoft.com/office/powerpoint/2010/main" val="3624308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b="1" spc="-5" dirty="0"/>
              <a:t>Using the New Medicare Number – Providers (3)</a:t>
            </a:r>
          </a:p>
        </p:txBody>
      </p:sp>
      <p:sp>
        <p:nvSpPr>
          <p:cNvPr id="5" name="Slide Number Placeholder 4"/>
          <p:cNvSpPr>
            <a:spLocks noGrp="1"/>
          </p:cNvSpPr>
          <p:nvPr>
            <p:ph type="sldNum" sz="quarter" idx="4294967295"/>
          </p:nvPr>
        </p:nvSpPr>
        <p:spPr>
          <a:xfrm>
            <a:off x="7010400" y="6492875"/>
            <a:ext cx="2133600" cy="365125"/>
          </a:xfrm>
        </p:spPr>
        <p:txBody>
          <a:bodyPr vert="horz" lIns="91440" tIns="45720" rIns="91440" bIns="45720" rtlCol="0" anchor="ctr"/>
          <a:lstStyle/>
          <a:p>
            <a:pPr fontAlgn="auto">
              <a:spcBef>
                <a:spcPts val="0"/>
              </a:spcBef>
              <a:spcAft>
                <a:spcPts val="0"/>
              </a:spcAft>
            </a:pPr>
            <a:fld id="{7022FF3C-310F-4809-A5BE-BC5BA8AA108D}" type="slidenum">
              <a:rPr lang="en-US">
                <a:solidFill>
                  <a:prstClr val="black">
                    <a:tint val="75000"/>
                  </a:prstClr>
                </a:solidFill>
              </a:rPr>
              <a:pPr fontAlgn="auto">
                <a:spcBef>
                  <a:spcPts val="0"/>
                </a:spcBef>
                <a:spcAft>
                  <a:spcPts val="0"/>
                </a:spcAft>
              </a:pPr>
              <a:t>14</a:t>
            </a:fld>
            <a:endParaRPr lang="en-US" dirty="0">
              <a:solidFill>
                <a:prstClr val="black">
                  <a:tint val="75000"/>
                </a:prstClr>
              </a:solidFill>
            </a:endParaRPr>
          </a:p>
        </p:txBody>
      </p:sp>
      <p:sp>
        <p:nvSpPr>
          <p:cNvPr id="8" name="TextBox 7"/>
          <p:cNvSpPr txBox="1"/>
          <p:nvPr/>
        </p:nvSpPr>
        <p:spPr>
          <a:xfrm>
            <a:off x="0" y="1082311"/>
            <a:ext cx="9144000" cy="1077218"/>
          </a:xfrm>
          <a:prstGeom prst="rect">
            <a:avLst/>
          </a:prstGeom>
          <a:noFill/>
        </p:spPr>
        <p:txBody>
          <a:bodyPr wrap="square" rtlCol="0">
            <a:spAutoFit/>
          </a:bodyPr>
          <a:lstStyle/>
          <a:p>
            <a:pPr marL="457200" indent="-4572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To encourage providers to use the MBI now, CMS is periodically announcing the current national rate of FFS claims submitted with MBIs through Medicare Learning Network (MLN) Connects.</a:t>
            </a:r>
          </a:p>
          <a:p>
            <a:pPr marL="457200" indent="-4572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Providers and health care professionals can subscribe to MLN Connects on CMS.gov to get the weekly email newsletter. </a:t>
            </a:r>
          </a:p>
        </p:txBody>
      </p:sp>
      <p:grpSp>
        <p:nvGrpSpPr>
          <p:cNvPr id="2" name="Group 1" descr="April 1, 2018 - January 1, 2020&#10;April 1, 2018 - All Systems &amp; Processes able to accept MBI. Mailing new Medicare cards to newly eligible people with Medicare. Begin Transition Period. &#10;May 2018 - Continue mailing new Medicare cards with MBI to 60M beneficiaries. &#10;June 2018 - Launch of provider look-up tool. &#10;October 2018 - Retun MBI on remittance advice and MBI shared with downstream partners. &#10;April 16, 2019 - Deadline for issuance of new Medicare cards. &#10;January 1 2020 - End of tranistion period, Use the MBI on data exchanges. " title="Major Milestones"/>
          <p:cNvGrpSpPr/>
          <p:nvPr/>
        </p:nvGrpSpPr>
        <p:grpSpPr>
          <a:xfrm>
            <a:off x="1103882" y="1957954"/>
            <a:ext cx="7653608" cy="4023360"/>
            <a:chOff x="633215" y="2073345"/>
            <a:chExt cx="7129024" cy="3523874"/>
          </a:xfrm>
        </p:grpSpPr>
        <p:sp>
          <p:nvSpPr>
            <p:cNvPr id="105" name="Freeform 104"/>
            <p:cNvSpPr/>
            <p:nvPr/>
          </p:nvSpPr>
          <p:spPr>
            <a:xfrm>
              <a:off x="3393406" y="2073345"/>
              <a:ext cx="553039" cy="3523874"/>
            </a:xfrm>
            <a:custGeom>
              <a:avLst/>
              <a:gdLst>
                <a:gd name="connsiteX0" fmla="*/ 0 w 1039906"/>
                <a:gd name="connsiteY0" fmla="*/ 0 h 6131859"/>
                <a:gd name="connsiteX1" fmla="*/ 986117 w 1039906"/>
                <a:gd name="connsiteY1" fmla="*/ 1757083 h 6131859"/>
                <a:gd name="connsiteX2" fmla="*/ 26894 w 1039906"/>
                <a:gd name="connsiteY2" fmla="*/ 4043083 h 6131859"/>
                <a:gd name="connsiteX3" fmla="*/ 1039906 w 1039906"/>
                <a:gd name="connsiteY3" fmla="*/ 6131859 h 6131859"/>
                <a:gd name="connsiteX0" fmla="*/ 0 w 1143000"/>
                <a:gd name="connsiteY0" fmla="*/ 0 h 6131859"/>
                <a:gd name="connsiteX1" fmla="*/ 1089211 w 1143000"/>
                <a:gd name="connsiteY1" fmla="*/ 1757083 h 6131859"/>
                <a:gd name="connsiteX2" fmla="*/ 129988 w 1143000"/>
                <a:gd name="connsiteY2" fmla="*/ 4043083 h 6131859"/>
                <a:gd name="connsiteX3" fmla="*/ 1143000 w 1143000"/>
                <a:gd name="connsiteY3" fmla="*/ 6131859 h 6131859"/>
                <a:gd name="connsiteX0" fmla="*/ 31377 w 1021977"/>
                <a:gd name="connsiteY0" fmla="*/ 0 h 6131859"/>
                <a:gd name="connsiteX1" fmla="*/ 968188 w 1021977"/>
                <a:gd name="connsiteY1" fmla="*/ 1757083 h 6131859"/>
                <a:gd name="connsiteX2" fmla="*/ 8965 w 1021977"/>
                <a:gd name="connsiteY2" fmla="*/ 4043083 h 6131859"/>
                <a:gd name="connsiteX3" fmla="*/ 1021977 w 1021977"/>
                <a:gd name="connsiteY3" fmla="*/ 6131859 h 6131859"/>
                <a:gd name="connsiteX0" fmla="*/ 55532 w 1046132"/>
                <a:gd name="connsiteY0" fmla="*/ 0 h 6131859"/>
                <a:gd name="connsiteX1" fmla="*/ 847412 w 1046132"/>
                <a:gd name="connsiteY1" fmla="*/ 1745643 h 6131859"/>
                <a:gd name="connsiteX2" fmla="*/ 33120 w 1046132"/>
                <a:gd name="connsiteY2" fmla="*/ 4043083 h 6131859"/>
                <a:gd name="connsiteX3" fmla="*/ 1046132 w 1046132"/>
                <a:gd name="connsiteY3" fmla="*/ 6131859 h 6131859"/>
                <a:gd name="connsiteX0" fmla="*/ 22412 w 818027"/>
                <a:gd name="connsiteY0" fmla="*/ 0 h 6013732"/>
                <a:gd name="connsiteX1" fmla="*/ 814292 w 818027"/>
                <a:gd name="connsiteY1" fmla="*/ 1745643 h 6013732"/>
                <a:gd name="connsiteX2" fmla="*/ 0 w 818027"/>
                <a:gd name="connsiteY2" fmla="*/ 4043083 h 6013732"/>
                <a:gd name="connsiteX3" fmla="*/ 814292 w 818027"/>
                <a:gd name="connsiteY3" fmla="*/ 6013732 h 6013732"/>
                <a:gd name="connsiteX0" fmla="*/ 0 w 809560"/>
                <a:gd name="connsiteY0" fmla="*/ 0 h 6013732"/>
                <a:gd name="connsiteX1" fmla="*/ 791880 w 809560"/>
                <a:gd name="connsiteY1" fmla="*/ 1745643 h 6013732"/>
                <a:gd name="connsiteX2" fmla="*/ 106081 w 809560"/>
                <a:gd name="connsiteY2" fmla="*/ 3879243 h 6013732"/>
                <a:gd name="connsiteX3" fmla="*/ 791880 w 809560"/>
                <a:gd name="connsiteY3" fmla="*/ 6013732 h 6013732"/>
                <a:gd name="connsiteX0" fmla="*/ 0 w 791880"/>
                <a:gd name="connsiteY0" fmla="*/ 0 h 6013732"/>
                <a:gd name="connsiteX1" fmla="*/ 609600 w 791880"/>
                <a:gd name="connsiteY1" fmla="*/ 1593243 h 6013732"/>
                <a:gd name="connsiteX2" fmla="*/ 106081 w 791880"/>
                <a:gd name="connsiteY2" fmla="*/ 3879243 h 6013732"/>
                <a:gd name="connsiteX3" fmla="*/ 791880 w 791880"/>
                <a:gd name="connsiteY3" fmla="*/ 6013732 h 6013732"/>
                <a:gd name="connsiteX0" fmla="*/ 0 w 868825"/>
                <a:gd name="connsiteY0" fmla="*/ 0 h 6022562"/>
                <a:gd name="connsiteX1" fmla="*/ 609600 w 868825"/>
                <a:gd name="connsiteY1" fmla="*/ 1593243 h 6022562"/>
                <a:gd name="connsiteX2" fmla="*/ 106081 w 868825"/>
                <a:gd name="connsiteY2" fmla="*/ 3879243 h 6022562"/>
                <a:gd name="connsiteX3" fmla="*/ 868825 w 868825"/>
                <a:gd name="connsiteY3" fmla="*/ 6022562 h 6022562"/>
              </a:gdLst>
              <a:ahLst/>
              <a:cxnLst>
                <a:cxn ang="0">
                  <a:pos x="connsiteX0" y="connsiteY0"/>
                </a:cxn>
                <a:cxn ang="0">
                  <a:pos x="connsiteX1" y="connsiteY1"/>
                </a:cxn>
                <a:cxn ang="0">
                  <a:pos x="connsiteX2" y="connsiteY2"/>
                </a:cxn>
                <a:cxn ang="0">
                  <a:pos x="connsiteX3" y="connsiteY3"/>
                </a:cxn>
              </a:cxnLst>
              <a:rect l="l" t="t" r="r" b="b"/>
              <a:pathLst>
                <a:path w="868825" h="6022562">
                  <a:moveTo>
                    <a:pt x="0" y="0"/>
                  </a:moveTo>
                  <a:cubicBezTo>
                    <a:pt x="490817" y="541618"/>
                    <a:pt x="591920" y="946703"/>
                    <a:pt x="609600" y="1593243"/>
                  </a:cubicBezTo>
                  <a:cubicBezTo>
                    <a:pt x="627280" y="2239784"/>
                    <a:pt x="62877" y="3141023"/>
                    <a:pt x="106081" y="3879243"/>
                  </a:cubicBezTo>
                  <a:cubicBezTo>
                    <a:pt x="149285" y="4617463"/>
                    <a:pt x="366801" y="5342738"/>
                    <a:pt x="868825" y="6022562"/>
                  </a:cubicBezTo>
                </a:path>
              </a:pathLst>
            </a:custGeom>
            <a:noFill/>
            <a:ln w="28575" cap="flat" cmpd="sng" algn="ctr">
              <a:solidFill>
                <a:srgbClr val="084A9C"/>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11" name="Oval 110" descr="Launch of provider look-up tool&#10;" title="June"/>
            <p:cNvSpPr/>
            <p:nvPr/>
          </p:nvSpPr>
          <p:spPr bwMode="ltGray">
            <a:xfrm>
              <a:off x="3538184" y="3524591"/>
              <a:ext cx="189578" cy="177495"/>
            </a:xfrm>
            <a:prstGeom prst="ellipse">
              <a:avLst/>
            </a:prstGeom>
            <a:solidFill>
              <a:srgbClr val="084A9C"/>
            </a:solidFill>
            <a:ln w="19050" cap="flat" cmpd="sng" algn="ctr">
              <a:solidFill>
                <a:srgbClr val="084A9C"/>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12" name="Oval 111" descr="Continue mailing new Medicare cards with MBI to 60M beneficiaries&#10;" title="May 2018"/>
            <p:cNvSpPr/>
            <p:nvPr/>
          </p:nvSpPr>
          <p:spPr bwMode="ltGray">
            <a:xfrm>
              <a:off x="3681587" y="3033633"/>
              <a:ext cx="189578" cy="177495"/>
            </a:xfrm>
            <a:prstGeom prst="ellipse">
              <a:avLst/>
            </a:prstGeom>
            <a:solidFill>
              <a:srgbClr val="084A9C"/>
            </a:solidFill>
            <a:ln w="19050" cap="flat" cmpd="sng" algn="ctr">
              <a:solidFill>
                <a:srgbClr val="084A9C"/>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13" name="Oval 112" descr="All systems &amp; processes able to accept MBI. Mailing new Medicare cards to newly eligible people with Medicare. BEGIN TRANSITION PERIOD&#10;" title="April 1, 2018"/>
            <p:cNvSpPr/>
            <p:nvPr/>
          </p:nvSpPr>
          <p:spPr bwMode="ltGray">
            <a:xfrm>
              <a:off x="3601204" y="2339340"/>
              <a:ext cx="189578" cy="177495"/>
            </a:xfrm>
            <a:prstGeom prst="ellipse">
              <a:avLst/>
            </a:prstGeom>
            <a:solidFill>
              <a:srgbClr val="084A9C"/>
            </a:solidFill>
            <a:ln w="19050" cap="flat" cmpd="sng" algn="ctr">
              <a:solidFill>
                <a:srgbClr val="084A9C"/>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cxnSp>
          <p:nvCxnSpPr>
            <p:cNvPr id="114" name="Straight Connector 113"/>
            <p:cNvCxnSpPr/>
            <p:nvPr/>
          </p:nvCxnSpPr>
          <p:spPr>
            <a:xfrm flipV="1">
              <a:off x="3592613" y="4098531"/>
              <a:ext cx="2604663" cy="1"/>
            </a:xfrm>
            <a:prstGeom prst="line">
              <a:avLst/>
            </a:prstGeom>
            <a:noFill/>
            <a:ln w="9525" cap="flat" cmpd="sng" algn="ctr">
              <a:solidFill>
                <a:srgbClr val="084A9C"/>
              </a:solidFill>
              <a:prstDash val="sysDash"/>
            </a:ln>
            <a:effectLst/>
          </p:spPr>
        </p:cxnSp>
        <p:cxnSp>
          <p:nvCxnSpPr>
            <p:cNvPr id="115" name="Straight Connector 114"/>
            <p:cNvCxnSpPr/>
            <p:nvPr/>
          </p:nvCxnSpPr>
          <p:spPr>
            <a:xfrm>
              <a:off x="1446846" y="4769499"/>
              <a:ext cx="2102535" cy="0"/>
            </a:xfrm>
            <a:prstGeom prst="line">
              <a:avLst/>
            </a:prstGeom>
            <a:noFill/>
            <a:ln w="9525" cap="flat" cmpd="sng" algn="ctr">
              <a:solidFill>
                <a:srgbClr val="084A9C"/>
              </a:solidFill>
              <a:prstDash val="sysDash"/>
            </a:ln>
            <a:effectLst/>
          </p:spPr>
        </p:cxnSp>
        <p:sp>
          <p:nvSpPr>
            <p:cNvPr id="121" name="Rectangle 120"/>
            <p:cNvSpPr/>
            <p:nvPr/>
          </p:nvSpPr>
          <p:spPr>
            <a:xfrm>
              <a:off x="4081673" y="4941035"/>
              <a:ext cx="1571901" cy="247493"/>
            </a:xfrm>
            <a:prstGeom prst="rect">
              <a:avLst/>
            </a:prstGeom>
          </p:spPr>
          <p:txBody>
            <a:bodyPr wrap="square" lIns="0" tIns="0" rIns="0" bIns="36000">
              <a:spAutoFit/>
            </a:bodyPr>
            <a:lstStyle/>
            <a:p>
              <a:pPr defTabSz="1018824" fontAlgn="auto">
                <a:spcBef>
                  <a:spcPts val="0"/>
                </a:spcBef>
                <a:spcAft>
                  <a:spcPts val="0"/>
                </a:spcAft>
              </a:pPr>
              <a:r>
                <a:rPr lang="en-GB" sz="1600" b="1" i="1" dirty="0">
                  <a:latin typeface="Times New Roman" panose="02020603050405020304" pitchFamily="18" charset="0"/>
                  <a:cs typeface="Times New Roman" panose="02020603050405020304" pitchFamily="18" charset="0"/>
                </a:rPr>
                <a:t>August 15, 2019</a:t>
              </a:r>
              <a:endParaRPr lang="en-GB" sz="1600" dirty="0">
                <a:latin typeface="Times New Roman" panose="02020603050405020304" pitchFamily="18" charset="0"/>
                <a:cs typeface="Times New Roman" panose="02020603050405020304" pitchFamily="18" charset="0"/>
              </a:endParaRPr>
            </a:p>
          </p:txBody>
        </p:sp>
        <p:cxnSp>
          <p:nvCxnSpPr>
            <p:cNvPr id="122" name="Straight Connector 121"/>
            <p:cNvCxnSpPr/>
            <p:nvPr/>
          </p:nvCxnSpPr>
          <p:spPr>
            <a:xfrm flipV="1">
              <a:off x="3740303" y="5196523"/>
              <a:ext cx="1618280" cy="1"/>
            </a:xfrm>
            <a:prstGeom prst="line">
              <a:avLst/>
            </a:prstGeom>
            <a:noFill/>
            <a:ln w="9525" cap="flat" cmpd="sng" algn="ctr">
              <a:solidFill>
                <a:srgbClr val="084A9C"/>
              </a:solidFill>
              <a:prstDash val="sysDash"/>
            </a:ln>
            <a:effectLst/>
          </p:spPr>
        </p:cxnSp>
        <p:cxnSp>
          <p:nvCxnSpPr>
            <p:cNvPr id="123" name="Straight Connector 122"/>
            <p:cNvCxnSpPr/>
            <p:nvPr/>
          </p:nvCxnSpPr>
          <p:spPr>
            <a:xfrm flipH="1" flipV="1">
              <a:off x="1656186" y="2416825"/>
              <a:ext cx="2030190" cy="1252"/>
            </a:xfrm>
            <a:prstGeom prst="line">
              <a:avLst/>
            </a:prstGeom>
            <a:noFill/>
            <a:ln w="9525" cap="flat" cmpd="sng" algn="ctr">
              <a:solidFill>
                <a:srgbClr val="084A9C"/>
              </a:solidFill>
              <a:prstDash val="sysDash"/>
            </a:ln>
            <a:effectLst/>
          </p:spPr>
        </p:cxnSp>
        <p:sp>
          <p:nvSpPr>
            <p:cNvPr id="124" name="Rectangle 123"/>
            <p:cNvSpPr/>
            <p:nvPr/>
          </p:nvSpPr>
          <p:spPr>
            <a:xfrm>
              <a:off x="1341781" y="2441426"/>
              <a:ext cx="2331117" cy="557495"/>
            </a:xfrm>
            <a:prstGeom prst="rect">
              <a:avLst/>
            </a:prstGeom>
          </p:spPr>
          <p:txBody>
            <a:bodyPr wrap="square" lIns="0" tIns="36000" rIns="0" bIns="0">
              <a:spAutoFit/>
            </a:bodyPr>
            <a:lstStyle/>
            <a:p>
              <a:pPr marL="285750" indent="-285750">
                <a:buFont typeface="Arial" panose="020B0604020202020204" pitchFamily="34" charset="0"/>
                <a:buChar char="•"/>
              </a:pPr>
              <a:r>
                <a:rPr lang="en-US" sz="1300" dirty="0">
                  <a:solidFill>
                    <a:srgbClr val="084A9C"/>
                  </a:solidFill>
                  <a:latin typeface="Times New Roman" panose="02020603050405020304" pitchFamily="18" charset="0"/>
                  <a:cs typeface="Times New Roman" panose="02020603050405020304" pitchFamily="18" charset="0"/>
                </a:rPr>
                <a:t>For the week ending 1/11/19, </a:t>
              </a:r>
              <a:r>
                <a:rPr lang="en-US" sz="1300" b="1" dirty="0">
                  <a:solidFill>
                    <a:srgbClr val="084A9C"/>
                  </a:solidFill>
                  <a:latin typeface="Times New Roman" panose="02020603050405020304" pitchFamily="18" charset="0"/>
                  <a:cs typeface="Times New Roman" panose="02020603050405020304" pitchFamily="18" charset="0"/>
                </a:rPr>
                <a:t>58% of FFS claims were submitted with the MBI</a:t>
              </a:r>
              <a:r>
                <a:rPr lang="en-US" sz="1300" dirty="0">
                  <a:solidFill>
                    <a:srgbClr val="084A9C"/>
                  </a:solidFill>
                  <a:latin typeface="Times New Roman" panose="02020603050405020304" pitchFamily="18" charset="0"/>
                  <a:cs typeface="Times New Roman" panose="02020603050405020304" pitchFamily="18" charset="0"/>
                </a:rPr>
                <a:t>.</a:t>
              </a:r>
              <a:r>
                <a:rPr lang="en-US" sz="1300" b="1" dirty="0">
                  <a:solidFill>
                    <a:srgbClr val="084A9C"/>
                  </a:solidFill>
                  <a:latin typeface="Times New Roman" panose="02020603050405020304" pitchFamily="18" charset="0"/>
                  <a:cs typeface="Times New Roman" panose="02020603050405020304" pitchFamily="18" charset="0"/>
                </a:rPr>
                <a:t> </a:t>
              </a:r>
            </a:p>
          </p:txBody>
        </p:sp>
        <p:sp>
          <p:nvSpPr>
            <p:cNvPr id="125" name="Rectangle 124"/>
            <p:cNvSpPr/>
            <p:nvPr/>
          </p:nvSpPr>
          <p:spPr>
            <a:xfrm>
              <a:off x="1686276" y="2190221"/>
              <a:ext cx="2292443" cy="247493"/>
            </a:xfrm>
            <a:prstGeom prst="rect">
              <a:avLst/>
            </a:prstGeom>
          </p:spPr>
          <p:txBody>
            <a:bodyPr wrap="square" lIns="0" tIns="0" rIns="0" bIns="36000">
              <a:spAutoFit/>
            </a:bodyPr>
            <a:lstStyle/>
            <a:p>
              <a:pPr defTabSz="1018824" fontAlgn="auto">
                <a:spcBef>
                  <a:spcPts val="0"/>
                </a:spcBef>
                <a:spcAft>
                  <a:spcPts val="0"/>
                </a:spcAft>
              </a:pPr>
              <a:r>
                <a:rPr lang="en-GB" sz="1600" b="1" i="1" dirty="0">
                  <a:latin typeface="Times New Roman" panose="02020603050405020304" pitchFamily="18" charset="0"/>
                  <a:cs typeface="Times New Roman" panose="02020603050405020304" pitchFamily="18" charset="0"/>
                </a:rPr>
                <a:t>January 16, 2019</a:t>
              </a:r>
              <a:endParaRPr lang="en-GB" sz="1600" dirty="0">
                <a:latin typeface="Times New Roman" panose="02020603050405020304" pitchFamily="18" charset="0"/>
                <a:cs typeface="Times New Roman" panose="02020603050405020304" pitchFamily="18" charset="0"/>
              </a:endParaRPr>
            </a:p>
          </p:txBody>
        </p:sp>
        <p:sp>
          <p:nvSpPr>
            <p:cNvPr id="126" name="Rectangle 125"/>
            <p:cNvSpPr/>
            <p:nvPr/>
          </p:nvSpPr>
          <p:spPr>
            <a:xfrm>
              <a:off x="3859455" y="3135499"/>
              <a:ext cx="3902784" cy="597929"/>
            </a:xfrm>
            <a:prstGeom prst="rect">
              <a:avLst/>
            </a:prstGeom>
          </p:spPr>
          <p:txBody>
            <a:bodyPr wrap="square" lIns="0" tIns="36000" rIns="0" bIns="0">
              <a:spAutoFit/>
            </a:bodyPr>
            <a:lstStyle/>
            <a:p>
              <a:pPr marL="285750" indent="-285750">
                <a:buFont typeface="Arial" panose="020B0604020202020204" pitchFamily="34" charset="0"/>
                <a:buChar char="•"/>
              </a:pPr>
              <a:r>
                <a:rPr lang="en-US" sz="1300" dirty="0">
                  <a:solidFill>
                    <a:srgbClr val="084A9C"/>
                  </a:solidFill>
                  <a:latin typeface="Times New Roman" panose="02020603050405020304" pitchFamily="18" charset="0"/>
                  <a:cs typeface="Times New Roman" panose="02020603050405020304" pitchFamily="18" charset="0"/>
                </a:rPr>
                <a:t>For the week ending 1/25/19, </a:t>
              </a:r>
              <a:r>
                <a:rPr lang="en-US" sz="1300" b="1" dirty="0">
                  <a:solidFill>
                    <a:srgbClr val="084A9C"/>
                  </a:solidFill>
                  <a:latin typeface="Times New Roman" panose="02020603050405020304" pitchFamily="18" charset="0"/>
                  <a:cs typeface="Times New Roman" panose="02020603050405020304" pitchFamily="18" charset="0"/>
                </a:rPr>
                <a:t>62% of FFS claims were submitted with the MBI</a:t>
              </a:r>
              <a:r>
                <a:rPr lang="en-US" sz="1300" dirty="0">
                  <a:solidFill>
                    <a:srgbClr val="084A9C"/>
                  </a:solidFill>
                  <a:latin typeface="Times New Roman" panose="02020603050405020304" pitchFamily="18" charset="0"/>
                  <a:cs typeface="Times New Roman" panose="02020603050405020304" pitchFamily="18" charset="0"/>
                </a:rPr>
                <a:t>.</a:t>
              </a:r>
              <a:r>
                <a:rPr lang="en-US" sz="1300" b="1" dirty="0">
                  <a:solidFill>
                    <a:srgbClr val="084A9C"/>
                  </a:solidFill>
                  <a:latin typeface="Times New Roman" panose="02020603050405020304" pitchFamily="18" charset="0"/>
                  <a:cs typeface="Times New Roman" panose="02020603050405020304" pitchFamily="18" charset="0"/>
                </a:rPr>
                <a:t>  </a:t>
              </a:r>
            </a:p>
            <a:p>
              <a:endParaRPr lang="en-US" sz="1600" dirty="0">
                <a:solidFill>
                  <a:srgbClr val="084A9C"/>
                </a:solidFill>
                <a:latin typeface="Times New Roman" panose="02020603050405020304" pitchFamily="18" charset="0"/>
                <a:cs typeface="Times New Roman" panose="02020603050405020304" pitchFamily="18" charset="0"/>
              </a:endParaRPr>
            </a:p>
          </p:txBody>
        </p:sp>
        <p:cxnSp>
          <p:nvCxnSpPr>
            <p:cNvPr id="127" name="Straight Connector 126"/>
            <p:cNvCxnSpPr/>
            <p:nvPr/>
          </p:nvCxnSpPr>
          <p:spPr>
            <a:xfrm flipH="1">
              <a:off x="3732758" y="3112369"/>
              <a:ext cx="2517750" cy="0"/>
            </a:xfrm>
            <a:prstGeom prst="line">
              <a:avLst/>
            </a:prstGeom>
            <a:noFill/>
            <a:ln w="9525" cap="flat" cmpd="sng" algn="ctr">
              <a:solidFill>
                <a:srgbClr val="084A9C"/>
              </a:solidFill>
              <a:prstDash val="sysDash"/>
            </a:ln>
            <a:effectLst/>
          </p:spPr>
        </p:cxnSp>
        <p:sp>
          <p:nvSpPr>
            <p:cNvPr id="128" name="Rectangle 127"/>
            <p:cNvSpPr/>
            <p:nvPr/>
          </p:nvSpPr>
          <p:spPr>
            <a:xfrm>
              <a:off x="4698819" y="2870463"/>
              <a:ext cx="1519746" cy="247492"/>
            </a:xfrm>
            <a:prstGeom prst="rect">
              <a:avLst/>
            </a:prstGeom>
          </p:spPr>
          <p:txBody>
            <a:bodyPr wrap="square" lIns="0" tIns="0" rIns="0" bIns="36000">
              <a:spAutoFit/>
            </a:bodyPr>
            <a:lstStyle/>
            <a:p>
              <a:pPr algn="r" defTabSz="1018824" fontAlgn="auto">
                <a:spcBef>
                  <a:spcPts val="0"/>
                </a:spcBef>
                <a:spcAft>
                  <a:spcPts val="0"/>
                </a:spcAft>
              </a:pPr>
              <a:r>
                <a:rPr lang="en-GB" sz="1600" b="1" i="1" dirty="0">
                  <a:latin typeface="Times New Roman" panose="02020603050405020304" pitchFamily="18" charset="0"/>
                  <a:cs typeface="Times New Roman" panose="02020603050405020304" pitchFamily="18" charset="0"/>
                </a:rPr>
                <a:t>February 7, 2019</a:t>
              </a:r>
              <a:endParaRPr lang="en-GB" sz="1600" dirty="0">
                <a:latin typeface="Times New Roman" panose="02020603050405020304" pitchFamily="18" charset="0"/>
                <a:cs typeface="Times New Roman" panose="02020603050405020304" pitchFamily="18" charset="0"/>
              </a:endParaRPr>
            </a:p>
          </p:txBody>
        </p:sp>
        <p:sp>
          <p:nvSpPr>
            <p:cNvPr id="129" name="Rectangle 128"/>
            <p:cNvSpPr/>
            <p:nvPr/>
          </p:nvSpPr>
          <p:spPr>
            <a:xfrm>
              <a:off x="633215" y="3636642"/>
              <a:ext cx="2892989" cy="557495"/>
            </a:xfrm>
            <a:prstGeom prst="rect">
              <a:avLst/>
            </a:prstGeom>
          </p:spPr>
          <p:txBody>
            <a:bodyPr wrap="square" lIns="0" tIns="36000" rIns="0" bIns="0">
              <a:spAutoFit/>
            </a:bodyPr>
            <a:lstStyle/>
            <a:p>
              <a:pPr marL="285750" indent="-285750">
                <a:buFont typeface="Arial" panose="020B0604020202020204" pitchFamily="34" charset="0"/>
                <a:buChar char="•"/>
              </a:pPr>
              <a:r>
                <a:rPr lang="en-US" sz="1300" dirty="0">
                  <a:solidFill>
                    <a:srgbClr val="084A9C"/>
                  </a:solidFill>
                  <a:latin typeface="Times New Roman" panose="02020603050405020304" pitchFamily="18" charset="0"/>
                  <a:cs typeface="Times New Roman" panose="02020603050405020304" pitchFamily="18" charset="0"/>
                </a:rPr>
                <a:t>For the week ending 3/22/19, </a:t>
              </a:r>
              <a:r>
                <a:rPr lang="en-US" sz="1300" b="1" dirty="0">
                  <a:solidFill>
                    <a:srgbClr val="084A9C"/>
                  </a:solidFill>
                  <a:latin typeface="Times New Roman" panose="02020603050405020304" pitchFamily="18" charset="0"/>
                  <a:cs typeface="Times New Roman" panose="02020603050405020304" pitchFamily="18" charset="0"/>
                </a:rPr>
                <a:t>68% of FFS claims were submitted with the MBI</a:t>
              </a:r>
              <a:r>
                <a:rPr lang="en-US" sz="1300" dirty="0">
                  <a:solidFill>
                    <a:srgbClr val="084A9C"/>
                  </a:solidFill>
                  <a:latin typeface="Times New Roman" panose="02020603050405020304" pitchFamily="18" charset="0"/>
                  <a:cs typeface="Times New Roman" panose="02020603050405020304" pitchFamily="18" charset="0"/>
                </a:rPr>
                <a:t>.</a:t>
              </a:r>
              <a:r>
                <a:rPr lang="en-US" sz="1300" b="1" dirty="0">
                  <a:solidFill>
                    <a:srgbClr val="084A9C"/>
                  </a:solidFill>
                  <a:latin typeface="Times New Roman" panose="02020603050405020304" pitchFamily="18" charset="0"/>
                  <a:cs typeface="Times New Roman" panose="02020603050405020304" pitchFamily="18" charset="0"/>
                </a:rPr>
                <a:t>    </a:t>
              </a:r>
            </a:p>
          </p:txBody>
        </p:sp>
        <p:cxnSp>
          <p:nvCxnSpPr>
            <p:cNvPr id="130" name="Straight Connector 129"/>
            <p:cNvCxnSpPr/>
            <p:nvPr/>
          </p:nvCxnSpPr>
          <p:spPr>
            <a:xfrm flipV="1">
              <a:off x="633217" y="3613339"/>
              <a:ext cx="2904966" cy="1"/>
            </a:xfrm>
            <a:prstGeom prst="line">
              <a:avLst/>
            </a:prstGeom>
            <a:noFill/>
            <a:ln w="9525" cap="flat" cmpd="sng" algn="ctr">
              <a:solidFill>
                <a:srgbClr val="084A9C"/>
              </a:solidFill>
              <a:prstDash val="sysDash"/>
            </a:ln>
            <a:effectLst/>
          </p:spPr>
        </p:cxnSp>
        <p:sp>
          <p:nvSpPr>
            <p:cNvPr id="131" name="Rectangle 130"/>
            <p:cNvSpPr/>
            <p:nvPr/>
          </p:nvSpPr>
          <p:spPr>
            <a:xfrm>
              <a:off x="638033" y="3381444"/>
              <a:ext cx="1557566" cy="247492"/>
            </a:xfrm>
            <a:prstGeom prst="rect">
              <a:avLst/>
            </a:prstGeom>
          </p:spPr>
          <p:txBody>
            <a:bodyPr wrap="square" lIns="0" tIns="0" rIns="0" bIns="36000">
              <a:spAutoFit/>
            </a:bodyPr>
            <a:lstStyle/>
            <a:p>
              <a:pPr defTabSz="1018824" fontAlgn="auto">
                <a:spcBef>
                  <a:spcPts val="0"/>
                </a:spcBef>
                <a:spcAft>
                  <a:spcPts val="0"/>
                </a:spcAft>
              </a:pPr>
              <a:r>
                <a:rPr lang="en-GB" sz="1600" b="1" i="1" dirty="0">
                  <a:latin typeface="Times New Roman" panose="02020603050405020304" pitchFamily="18" charset="0"/>
                  <a:cs typeface="Times New Roman" panose="02020603050405020304" pitchFamily="18" charset="0"/>
                </a:rPr>
                <a:t>March 28, 2019</a:t>
              </a:r>
              <a:endParaRPr lang="en-GB" sz="1600" dirty="0">
                <a:latin typeface="Times New Roman" panose="02020603050405020304" pitchFamily="18" charset="0"/>
                <a:cs typeface="Times New Roman" panose="02020603050405020304" pitchFamily="18" charset="0"/>
              </a:endParaRPr>
            </a:p>
          </p:txBody>
        </p:sp>
        <p:sp>
          <p:nvSpPr>
            <p:cNvPr id="132" name="Rectangle 131"/>
            <p:cNvSpPr/>
            <p:nvPr/>
          </p:nvSpPr>
          <p:spPr>
            <a:xfrm>
              <a:off x="4733380" y="3847906"/>
              <a:ext cx="1374551" cy="247492"/>
            </a:xfrm>
            <a:prstGeom prst="rect">
              <a:avLst/>
            </a:prstGeom>
          </p:spPr>
          <p:txBody>
            <a:bodyPr wrap="square" lIns="0" tIns="0" rIns="0" bIns="36000">
              <a:spAutoFit/>
            </a:bodyPr>
            <a:lstStyle/>
            <a:p>
              <a:pPr defTabSz="1018824" fontAlgn="auto">
                <a:spcBef>
                  <a:spcPts val="0"/>
                </a:spcBef>
                <a:spcAft>
                  <a:spcPts val="0"/>
                </a:spcAft>
              </a:pPr>
              <a:r>
                <a:rPr lang="en-GB" sz="1600" b="1" i="1" dirty="0">
                  <a:latin typeface="Times New Roman" panose="02020603050405020304" pitchFamily="18" charset="0"/>
                  <a:cs typeface="Times New Roman" panose="02020603050405020304" pitchFamily="18" charset="0"/>
                </a:rPr>
                <a:t>June 20, 2019</a:t>
              </a:r>
              <a:endParaRPr lang="en-GB" sz="1600" dirty="0">
                <a:latin typeface="Times New Roman" panose="02020603050405020304" pitchFamily="18" charset="0"/>
                <a:cs typeface="Times New Roman" panose="02020603050405020304" pitchFamily="18" charset="0"/>
              </a:endParaRPr>
            </a:p>
          </p:txBody>
        </p:sp>
        <p:sp>
          <p:nvSpPr>
            <p:cNvPr id="133" name="Rectangle 132" title="Apr 16, 2019"/>
            <p:cNvSpPr/>
            <p:nvPr/>
          </p:nvSpPr>
          <p:spPr>
            <a:xfrm>
              <a:off x="1545233" y="4521621"/>
              <a:ext cx="1268491" cy="247492"/>
            </a:xfrm>
            <a:prstGeom prst="rect">
              <a:avLst/>
            </a:prstGeom>
          </p:spPr>
          <p:txBody>
            <a:bodyPr wrap="square" lIns="0" tIns="0" rIns="0" bIns="36000">
              <a:spAutoFit/>
            </a:bodyPr>
            <a:lstStyle/>
            <a:p>
              <a:pPr defTabSz="1018824" fontAlgn="auto">
                <a:spcBef>
                  <a:spcPts val="0"/>
                </a:spcBef>
                <a:spcAft>
                  <a:spcPts val="0"/>
                </a:spcAft>
              </a:pPr>
              <a:r>
                <a:rPr lang="en-GB" sz="1600" b="1" i="1" dirty="0">
                  <a:latin typeface="Times New Roman" panose="02020603050405020304" pitchFamily="18" charset="0"/>
                  <a:cs typeface="Times New Roman" panose="02020603050405020304" pitchFamily="18" charset="0"/>
                </a:rPr>
                <a:t>July 11, 2019</a:t>
              </a:r>
              <a:endParaRPr lang="en-GB" sz="1600" dirty="0">
                <a:latin typeface="Times New Roman" panose="02020603050405020304" pitchFamily="18" charset="0"/>
                <a:cs typeface="Times New Roman" panose="02020603050405020304" pitchFamily="18" charset="0"/>
              </a:endParaRPr>
            </a:p>
          </p:txBody>
        </p:sp>
      </p:grpSp>
      <p:sp>
        <p:nvSpPr>
          <p:cNvPr id="31" name="Oval 30" descr="- Return MBI on remittance advice &#10;- MBI shared with downstream partner" title="October 2018"/>
          <p:cNvSpPr/>
          <p:nvPr/>
        </p:nvSpPr>
        <p:spPr bwMode="ltGray">
          <a:xfrm>
            <a:off x="4068935" y="4169698"/>
            <a:ext cx="203528" cy="202654"/>
          </a:xfrm>
          <a:prstGeom prst="ellipse">
            <a:avLst/>
          </a:prstGeom>
          <a:solidFill>
            <a:srgbClr val="084A9C"/>
          </a:solidFill>
          <a:ln w="19050" cap="flat" cmpd="sng" algn="ctr">
            <a:solidFill>
              <a:srgbClr val="084A9C"/>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32" name="Oval 31" descr="Deadline for issuance of new Medicare cards &#10;" title="April 16, 2019"/>
          <p:cNvSpPr/>
          <p:nvPr/>
        </p:nvSpPr>
        <p:spPr bwMode="ltGray">
          <a:xfrm>
            <a:off x="4103261" y="4927301"/>
            <a:ext cx="203528" cy="202654"/>
          </a:xfrm>
          <a:prstGeom prst="ellipse">
            <a:avLst/>
          </a:prstGeom>
          <a:solidFill>
            <a:srgbClr val="084A9C"/>
          </a:solidFill>
          <a:ln w="19050" cap="flat" cmpd="sng" algn="ctr">
            <a:solidFill>
              <a:srgbClr val="084A9C"/>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35" name="Rectangle 34"/>
          <p:cNvSpPr/>
          <p:nvPr/>
        </p:nvSpPr>
        <p:spPr>
          <a:xfrm>
            <a:off x="4282593" y="4236906"/>
            <a:ext cx="4235638" cy="682682"/>
          </a:xfrm>
          <a:prstGeom prst="rect">
            <a:avLst/>
          </a:prstGeom>
        </p:spPr>
        <p:txBody>
          <a:bodyPr wrap="square" lIns="0" tIns="36000" rIns="0" bIns="0">
            <a:spAutoFit/>
          </a:bodyPr>
          <a:lstStyle/>
          <a:p>
            <a:pPr marL="285750" indent="-285750">
              <a:buFont typeface="Arial" panose="020B0604020202020204" pitchFamily="34" charset="0"/>
              <a:buChar char="•"/>
            </a:pPr>
            <a:r>
              <a:rPr lang="en-US" sz="1300" dirty="0">
                <a:solidFill>
                  <a:srgbClr val="084A9C"/>
                </a:solidFill>
                <a:latin typeface="Times New Roman" panose="02020603050405020304" pitchFamily="18" charset="0"/>
                <a:cs typeface="Times New Roman" panose="02020603050405020304" pitchFamily="18" charset="0"/>
              </a:rPr>
              <a:t>For the week ending 6/14/19, </a:t>
            </a:r>
            <a:r>
              <a:rPr lang="en-US" sz="1300" b="1" dirty="0">
                <a:solidFill>
                  <a:srgbClr val="084A9C"/>
                </a:solidFill>
                <a:latin typeface="Times New Roman" panose="02020603050405020304" pitchFamily="18" charset="0"/>
                <a:cs typeface="Times New Roman" panose="02020603050405020304" pitchFamily="18" charset="0"/>
              </a:rPr>
              <a:t>75% of FFS claims were submitted with the MBI</a:t>
            </a:r>
            <a:r>
              <a:rPr lang="en-US" sz="1300" dirty="0">
                <a:solidFill>
                  <a:srgbClr val="084A9C"/>
                </a:solidFill>
                <a:latin typeface="Times New Roman" panose="02020603050405020304" pitchFamily="18" charset="0"/>
                <a:cs typeface="Times New Roman" panose="02020603050405020304" pitchFamily="18" charset="0"/>
              </a:rPr>
              <a:t>.</a:t>
            </a:r>
            <a:r>
              <a:rPr lang="en-US" sz="1300" b="1" dirty="0">
                <a:solidFill>
                  <a:srgbClr val="084A9C"/>
                </a:solidFill>
                <a:latin typeface="Times New Roman" panose="02020603050405020304" pitchFamily="18" charset="0"/>
                <a:cs typeface="Times New Roman" panose="02020603050405020304" pitchFamily="18" charset="0"/>
              </a:rPr>
              <a:t>  </a:t>
            </a:r>
          </a:p>
          <a:p>
            <a:endParaRPr lang="en-US" sz="1600" dirty="0">
              <a:solidFill>
                <a:srgbClr val="084A9C"/>
              </a:solidFill>
              <a:latin typeface="Times New Roman" panose="02020603050405020304" pitchFamily="18" charset="0"/>
              <a:cs typeface="Times New Roman" panose="02020603050405020304" pitchFamily="18" charset="0"/>
            </a:endParaRPr>
          </a:p>
        </p:txBody>
      </p:sp>
      <p:sp>
        <p:nvSpPr>
          <p:cNvPr id="38" name="Rectangle 37"/>
          <p:cNvSpPr/>
          <p:nvPr/>
        </p:nvSpPr>
        <p:spPr>
          <a:xfrm>
            <a:off x="1588309" y="5037442"/>
            <a:ext cx="2565613" cy="636516"/>
          </a:xfrm>
          <a:prstGeom prst="rect">
            <a:avLst/>
          </a:prstGeom>
        </p:spPr>
        <p:txBody>
          <a:bodyPr wrap="square" lIns="0" tIns="36000" rIns="0" bIns="0">
            <a:spAutoFit/>
          </a:bodyPr>
          <a:lstStyle/>
          <a:p>
            <a:pPr marL="285750" indent="-285750">
              <a:buFont typeface="Arial" panose="020B0604020202020204" pitchFamily="34" charset="0"/>
              <a:buChar char="•"/>
            </a:pPr>
            <a:r>
              <a:rPr lang="en-US" sz="1300" dirty="0">
                <a:solidFill>
                  <a:srgbClr val="084A9C"/>
                </a:solidFill>
                <a:latin typeface="Times New Roman" panose="02020603050405020304" pitchFamily="18" charset="0"/>
                <a:cs typeface="Times New Roman" panose="02020603050405020304" pitchFamily="18" charset="0"/>
              </a:rPr>
              <a:t>For the week ending 7/5/19, </a:t>
            </a:r>
            <a:r>
              <a:rPr lang="en-US" sz="1300" b="1" dirty="0">
                <a:solidFill>
                  <a:srgbClr val="084A9C"/>
                </a:solidFill>
                <a:latin typeface="Times New Roman" panose="02020603050405020304" pitchFamily="18" charset="0"/>
                <a:cs typeface="Times New Roman" panose="02020603050405020304" pitchFamily="18" charset="0"/>
              </a:rPr>
              <a:t>76% of FFS claims were submitted with the MBI</a:t>
            </a:r>
            <a:r>
              <a:rPr lang="en-US" sz="1300" dirty="0">
                <a:solidFill>
                  <a:srgbClr val="084A9C"/>
                </a:solidFill>
                <a:latin typeface="Times New Roman" panose="02020603050405020304" pitchFamily="18" charset="0"/>
                <a:cs typeface="Times New Roman" panose="02020603050405020304" pitchFamily="18" charset="0"/>
              </a:rPr>
              <a:t>.</a:t>
            </a:r>
            <a:r>
              <a:rPr lang="en-US" sz="1300" b="1" dirty="0">
                <a:solidFill>
                  <a:srgbClr val="084A9C"/>
                </a:solidFill>
                <a:latin typeface="Times New Roman" panose="02020603050405020304" pitchFamily="18" charset="0"/>
                <a:cs typeface="Times New Roman" panose="02020603050405020304" pitchFamily="18" charset="0"/>
              </a:rPr>
              <a:t>  </a:t>
            </a:r>
            <a:endParaRPr lang="en-US" sz="1600" dirty="0">
              <a:solidFill>
                <a:srgbClr val="084A9C"/>
              </a:solidFill>
              <a:latin typeface="Times New Roman" panose="02020603050405020304" pitchFamily="18" charset="0"/>
              <a:cs typeface="Times New Roman" panose="02020603050405020304" pitchFamily="18" charset="0"/>
            </a:endParaRPr>
          </a:p>
        </p:txBody>
      </p:sp>
      <p:sp>
        <p:nvSpPr>
          <p:cNvPr id="39" name="Oval 38" descr="Deadline for issuance of new Medicare cards &#10;" title="April 16, 2019"/>
          <p:cNvSpPr/>
          <p:nvPr/>
        </p:nvSpPr>
        <p:spPr bwMode="ltGray">
          <a:xfrm>
            <a:off x="4261039" y="5407829"/>
            <a:ext cx="203528" cy="202654"/>
          </a:xfrm>
          <a:prstGeom prst="ellipse">
            <a:avLst/>
          </a:prstGeom>
          <a:solidFill>
            <a:srgbClr val="084A9C"/>
          </a:solidFill>
          <a:ln w="19050" cap="flat" cmpd="sng" algn="ctr">
            <a:solidFill>
              <a:srgbClr val="084A9C"/>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41" name="Rectangle 40"/>
          <p:cNvSpPr/>
          <p:nvPr/>
        </p:nvSpPr>
        <p:spPr>
          <a:xfrm>
            <a:off x="4673071" y="5496351"/>
            <a:ext cx="3968641" cy="682682"/>
          </a:xfrm>
          <a:prstGeom prst="rect">
            <a:avLst/>
          </a:prstGeom>
        </p:spPr>
        <p:txBody>
          <a:bodyPr wrap="square" lIns="0" tIns="36000" rIns="0" bIns="0">
            <a:spAutoFit/>
          </a:bodyPr>
          <a:lstStyle/>
          <a:p>
            <a:pPr marL="285750" indent="-285750">
              <a:buFont typeface="Arial" panose="020B0604020202020204" pitchFamily="34" charset="0"/>
              <a:buChar char="•"/>
            </a:pPr>
            <a:r>
              <a:rPr lang="en-US" sz="1300" dirty="0">
                <a:solidFill>
                  <a:srgbClr val="084A9C"/>
                </a:solidFill>
                <a:latin typeface="Times New Roman" panose="02020603050405020304" pitchFamily="18" charset="0"/>
                <a:cs typeface="Times New Roman" panose="02020603050405020304" pitchFamily="18" charset="0"/>
              </a:rPr>
              <a:t>For the week ending 8/2/19, </a:t>
            </a:r>
            <a:r>
              <a:rPr lang="en-US" sz="1300" b="1" dirty="0">
                <a:solidFill>
                  <a:srgbClr val="084A9C"/>
                </a:solidFill>
                <a:latin typeface="Times New Roman" panose="02020603050405020304" pitchFamily="18" charset="0"/>
                <a:cs typeface="Times New Roman" panose="02020603050405020304" pitchFamily="18" charset="0"/>
              </a:rPr>
              <a:t>77% of FFS claims were submitted with the MBI</a:t>
            </a:r>
            <a:r>
              <a:rPr lang="en-US" sz="1300" dirty="0">
                <a:solidFill>
                  <a:srgbClr val="084A9C"/>
                </a:solidFill>
                <a:latin typeface="Times New Roman" panose="02020603050405020304" pitchFamily="18" charset="0"/>
                <a:cs typeface="Times New Roman" panose="02020603050405020304" pitchFamily="18" charset="0"/>
              </a:rPr>
              <a:t>.</a:t>
            </a:r>
            <a:r>
              <a:rPr lang="en-US" sz="1300" b="1" dirty="0">
                <a:solidFill>
                  <a:srgbClr val="084A9C"/>
                </a:solidFill>
                <a:latin typeface="Times New Roman" panose="02020603050405020304" pitchFamily="18" charset="0"/>
                <a:cs typeface="Times New Roman" panose="02020603050405020304" pitchFamily="18" charset="0"/>
              </a:rPr>
              <a:t>  </a:t>
            </a:r>
          </a:p>
          <a:p>
            <a:endParaRPr lang="en-US" sz="1600" dirty="0">
              <a:solidFill>
                <a:srgbClr val="084A9C"/>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56719" y="6120491"/>
            <a:ext cx="9144000"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*Since the last MLN Connects announcement, the FFS claims submission rate with the MBI has increased to </a:t>
            </a:r>
            <a:r>
              <a:rPr lang="en-US" sz="1600" b="1" dirty="0">
                <a:latin typeface="Times New Roman" panose="02020603050405020304" pitchFamily="18" charset="0"/>
                <a:cs typeface="Times New Roman" panose="02020603050405020304" pitchFamily="18" charset="0"/>
              </a:rPr>
              <a:t>79%</a:t>
            </a:r>
            <a:r>
              <a:rPr lang="en-US" sz="1600" dirty="0">
                <a:latin typeface="Times New Roman" panose="02020603050405020304" pitchFamily="18" charset="0"/>
                <a:cs typeface="Times New Roman" panose="02020603050405020304" pitchFamily="18" charset="0"/>
              </a:rPr>
              <a:t> for the week ending 8/23/19. </a:t>
            </a:r>
          </a:p>
        </p:txBody>
      </p:sp>
    </p:spTree>
    <p:extLst>
      <p:ext uri="{BB962C8B-B14F-4D97-AF65-F5344CB8AC3E}">
        <p14:creationId xmlns:p14="http://schemas.microsoft.com/office/powerpoint/2010/main" val="2434955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065736"/>
            <a:ext cx="8512175" cy="5955476"/>
          </a:xfrm>
          <a:prstGeom prst="rect">
            <a:avLst/>
          </a:prstGeom>
        </p:spPr>
        <p:txBody>
          <a:bodyPr vert="horz" wrap="square" lIns="0" tIns="0" rIns="0" bIns="0" rtlCol="0">
            <a:spAutoFit/>
          </a:bodyPr>
          <a:lstStyle/>
          <a:p>
            <a:pPr marL="12700" marR="6350" fontAlgn="auto">
              <a:spcBef>
                <a:spcPts val="0"/>
              </a:spcBef>
              <a:spcAft>
                <a:spcPts val="600"/>
              </a:spcAft>
              <a:buSzPct val="105000"/>
              <a:tabLst>
                <a:tab pos="354965" algn="l"/>
                <a:tab pos="355600" algn="l"/>
              </a:tabLst>
            </a:pPr>
            <a:r>
              <a:rPr lang="en-US" sz="2000" b="1" dirty="0">
                <a:solidFill>
                  <a:prstClr val="black"/>
                </a:solidFill>
                <a:latin typeface="Times New Roman" panose="02020603050405020304" pitchFamily="18" charset="0"/>
                <a:cs typeface="Times New Roman" panose="02020603050405020304" pitchFamily="18" charset="0"/>
              </a:rPr>
              <a:t>Plans</a:t>
            </a:r>
          </a:p>
          <a:p>
            <a:pPr marL="812800" marR="6350" lvl="1" indent="-342900" fontAlgn="auto">
              <a:spcBef>
                <a:spcPts val="0"/>
              </a:spcBef>
              <a:spcAft>
                <a:spcPts val="600"/>
              </a:spcAft>
              <a:buSzPct val="105000"/>
              <a:buFont typeface="Arial"/>
              <a:buChar char="•"/>
              <a:tabLst>
                <a:tab pos="354965" algn="l"/>
                <a:tab pos="355600" algn="l"/>
              </a:tabLst>
            </a:pPr>
            <a:r>
              <a:rPr lang="en-US" sz="1600" dirty="0">
                <a:latin typeface="Times New Roman" panose="02020603050405020304" pitchFamily="18" charset="0"/>
                <a:cs typeface="Times New Roman" panose="02020603050405020304" pitchFamily="18" charset="0"/>
              </a:rPr>
              <a:t>All Medicare Advantage and Prescription Drug Plans received a HICN to MBI crosswalk file prior to the start of the transition period (April 1, 2018). </a:t>
            </a:r>
          </a:p>
          <a:p>
            <a:pPr marL="812800" marR="6350" lvl="1" indent="-342900" fontAlgn="auto">
              <a:spcBef>
                <a:spcPts val="0"/>
              </a:spcBef>
              <a:spcAft>
                <a:spcPts val="600"/>
              </a:spcAft>
              <a:buSzPct val="105000"/>
              <a:buFont typeface="Arial"/>
              <a:buChar char="•"/>
              <a:tabLst>
                <a:tab pos="354965" algn="l"/>
                <a:tab pos="355600" algn="l"/>
              </a:tabLst>
            </a:pPr>
            <a:r>
              <a:rPr lang="en-US" sz="1600" dirty="0">
                <a:latin typeface="Times New Roman"/>
                <a:cs typeface="Times New Roman"/>
              </a:rPr>
              <a:t>The </a:t>
            </a:r>
            <a:r>
              <a:rPr lang="en-US" sz="1600" dirty="0" err="1">
                <a:latin typeface="Times New Roman"/>
                <a:cs typeface="Times New Roman"/>
              </a:rPr>
              <a:t>MARx</a:t>
            </a:r>
            <a:r>
              <a:rPr lang="en-US" sz="1600" dirty="0">
                <a:latin typeface="Times New Roman"/>
                <a:cs typeface="Times New Roman"/>
              </a:rPr>
              <a:t> User Interface (UI) is now showing both the HICN and the MBI during the transition, but only the MBI when the transition’s over. </a:t>
            </a:r>
          </a:p>
          <a:p>
            <a:pPr marL="812800" marR="6350" lvl="1" indent="-342900" fontAlgn="auto">
              <a:spcBef>
                <a:spcPts val="0"/>
              </a:spcBef>
              <a:spcAft>
                <a:spcPts val="600"/>
              </a:spcAft>
              <a:buSzPct val="105000"/>
              <a:buFont typeface="Arial"/>
              <a:buChar char="•"/>
              <a:tabLst>
                <a:tab pos="354965" algn="l"/>
                <a:tab pos="355600" algn="l"/>
              </a:tabLst>
            </a:pPr>
            <a:r>
              <a:rPr lang="en-US" sz="1600" dirty="0">
                <a:latin typeface="Times New Roman" panose="02020603050405020304" pitchFamily="18" charset="0"/>
                <a:cs typeface="Times New Roman" panose="02020603050405020304" pitchFamily="18" charset="0"/>
              </a:rPr>
              <a:t>Medicare Advantage and Prescription Drug (Part D) Plans may submit either the Health Insurance Claim Number (HICN) or the Medicare Beneficiary Identifier (MBI) both during and after the transition period for Prescription Drug Event (PDE) and Risk Adjustment Records (i.e., RAPS and Encounter Data). </a:t>
            </a:r>
          </a:p>
          <a:p>
            <a:pPr marL="812800" marR="6350" lvl="1" indent="-342900" fontAlgn="auto">
              <a:spcBef>
                <a:spcPts val="0"/>
              </a:spcBef>
              <a:spcAft>
                <a:spcPts val="600"/>
              </a:spcAft>
              <a:buSzPct val="105000"/>
              <a:buFont typeface="Arial"/>
              <a:buChar char="•"/>
              <a:tabLst>
                <a:tab pos="354965" algn="l"/>
                <a:tab pos="355600" algn="l"/>
              </a:tabLst>
            </a:pPr>
            <a:r>
              <a:rPr lang="en-US" sz="1600" dirty="0">
                <a:latin typeface="Times New Roman" panose="02020603050405020304" pitchFamily="18" charset="0"/>
                <a:cs typeface="Times New Roman" panose="02020603050405020304" pitchFamily="18" charset="0"/>
              </a:rPr>
              <a:t>CMS has provided information regarding the systems changes via the Health Plan Management System (HPMS) memos that have been released for the systems impacted. </a:t>
            </a:r>
          </a:p>
          <a:p>
            <a:pPr marL="812800" marR="6350" lvl="1" indent="-342900" fontAlgn="auto">
              <a:spcBef>
                <a:spcPts val="0"/>
              </a:spcBef>
              <a:spcAft>
                <a:spcPts val="600"/>
              </a:spcAft>
              <a:buSzPct val="105000"/>
              <a:buFont typeface="Arial"/>
              <a:buChar char="•"/>
              <a:tabLst>
                <a:tab pos="354965" algn="l"/>
                <a:tab pos="355600" algn="l"/>
              </a:tabLst>
            </a:pPr>
            <a:r>
              <a:rPr lang="en-US" sz="1600" dirty="0">
                <a:latin typeface="Times New Roman" panose="02020603050405020304" pitchFamily="18" charset="0"/>
                <a:cs typeface="Times New Roman" panose="02020603050405020304" pitchFamily="18" charset="0"/>
              </a:rPr>
              <a:t>For beneficiaries enrolled in Medicare Advantage Plans, they should use their new card to enroll in a Medicare Advantage or Prescription Drug Plan. </a:t>
            </a:r>
          </a:p>
          <a:p>
            <a:pPr marL="812800" marR="6350" lvl="1" indent="-342900" fontAlgn="auto">
              <a:spcBef>
                <a:spcPts val="0"/>
              </a:spcBef>
              <a:spcAft>
                <a:spcPts val="600"/>
              </a:spcAft>
              <a:buSzPct val="105000"/>
              <a:buFont typeface="Arial"/>
              <a:buChar char="•"/>
              <a:tabLst>
                <a:tab pos="354965" algn="l"/>
                <a:tab pos="355600" algn="l"/>
              </a:tabLst>
            </a:pPr>
            <a:r>
              <a:rPr lang="en-US" sz="1600" dirty="0">
                <a:latin typeface="Times New Roman" panose="02020603050405020304" pitchFamily="18" charset="0"/>
                <a:cs typeface="Times New Roman" panose="02020603050405020304" pitchFamily="18" charset="0"/>
              </a:rPr>
              <a:t>All Medicare beneficiaries who are enrolled in a Medicare Advantage and/or a Prescription Drug Plan will still receive an insurance card from their Plan that they must continue to use when obtaining services while enrolled in the Plan. </a:t>
            </a:r>
          </a:p>
          <a:p>
            <a:pPr marL="469900" marR="6350" lvl="1" fontAlgn="auto">
              <a:spcBef>
                <a:spcPts val="0"/>
              </a:spcBef>
              <a:spcAft>
                <a:spcPts val="0"/>
              </a:spcAft>
              <a:buSzPct val="105000"/>
              <a:tabLst>
                <a:tab pos="354965" algn="l"/>
                <a:tab pos="355600" algn="l"/>
              </a:tabLst>
            </a:pPr>
            <a:endParaRPr lang="en-US" sz="1600" dirty="0">
              <a:solidFill>
                <a:prstClr val="black"/>
              </a:solidFill>
              <a:latin typeface="Times New Roman" panose="02020603050405020304" pitchFamily="18" charset="0"/>
              <a:cs typeface="Times New Roman" panose="02020603050405020304" pitchFamily="18" charset="0"/>
            </a:endParaRPr>
          </a:p>
          <a:p>
            <a:pPr lvl="0"/>
            <a:r>
              <a:rPr lang="en-US" sz="2000" b="1" dirty="0">
                <a:latin typeface="Times New Roman"/>
                <a:cs typeface="Times New Roman"/>
              </a:rPr>
              <a:t>E1 Transactions for Pharmacies</a:t>
            </a:r>
          </a:p>
          <a:p>
            <a:pPr marL="742950" lvl="1" indent="-285750">
              <a:buFont typeface="Arial" panose="020B0604020202020204" pitchFamily="34" charset="0"/>
              <a:buChar char="•"/>
            </a:pPr>
            <a:r>
              <a:rPr lang="en-US" sz="1600" dirty="0">
                <a:latin typeface="Times New Roman"/>
                <a:cs typeface="Times New Roman"/>
              </a:rPr>
              <a:t>Both the Part D and A/B E1 transactions will return the MBI. </a:t>
            </a:r>
          </a:p>
          <a:p>
            <a:pPr marL="742950" lvl="1" indent="-285750">
              <a:buFont typeface="Arial" panose="020B0604020202020204" pitchFamily="34" charset="0"/>
              <a:buChar char="•"/>
            </a:pPr>
            <a:r>
              <a:rPr lang="en-US" sz="1600" dirty="0">
                <a:latin typeface="Times New Roman"/>
                <a:cs typeface="Times New Roman"/>
              </a:rPr>
              <a:t>Pharmacies may submit the HICN or MBI now and after the transition. </a:t>
            </a:r>
          </a:p>
          <a:p>
            <a:pPr marL="812800" marR="6350" lvl="1" indent="-342900" fontAlgn="auto">
              <a:spcBef>
                <a:spcPts val="0"/>
              </a:spcBef>
              <a:spcAft>
                <a:spcPts val="600"/>
              </a:spcAft>
              <a:buSzPct val="105000"/>
              <a:buFont typeface="Arial"/>
              <a:buChar char="•"/>
              <a:tabLst>
                <a:tab pos="354965" algn="l"/>
                <a:tab pos="355600" algn="l"/>
              </a:tabLst>
            </a:pPr>
            <a:endParaRPr lang="en-US" sz="2000" dirty="0">
              <a:solidFill>
                <a:prstClr val="black"/>
              </a:solidFill>
              <a:latin typeface="Times New Roman" panose="02020603050405020304" pitchFamily="18" charset="0"/>
              <a:cs typeface="Times New Roman" panose="02020603050405020304" pitchFamily="18" charset="0"/>
            </a:endParaRPr>
          </a:p>
        </p:txBody>
      </p:sp>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b="1" spc="-5" dirty="0"/>
              <a:t>Using the New Medicare Number – Plans / Pharmacies</a:t>
            </a:r>
          </a:p>
        </p:txBody>
      </p:sp>
      <p:sp>
        <p:nvSpPr>
          <p:cNvPr id="5" name="Slide Number Placeholder 4"/>
          <p:cNvSpPr>
            <a:spLocks noGrp="1"/>
          </p:cNvSpPr>
          <p:nvPr>
            <p:ph type="sldNum" sz="quarter" idx="4"/>
          </p:nvPr>
        </p:nvSpPr>
        <p:spPr>
          <a:xfrm>
            <a:off x="7010400" y="6492875"/>
            <a:ext cx="2133600" cy="365125"/>
          </a:xfrm>
        </p:spPr>
        <p:txBody>
          <a:bodyPr/>
          <a:lstStyle/>
          <a:p>
            <a:fld id="{7022FF3C-310F-4809-A5BE-BC5BA8AA108D}" type="slidenum">
              <a:rPr>
                <a:solidFill>
                  <a:prstClr val="black">
                    <a:tint val="75000"/>
                  </a:prstClr>
                </a:solidFill>
              </a:rPr>
              <a:pPr/>
              <a:t>15</a:t>
            </a:fld>
            <a:endParaRPr dirty="0">
              <a:solidFill>
                <a:prstClr val="black">
                  <a:tint val="75000"/>
                </a:prstClr>
              </a:solidFill>
            </a:endParaRPr>
          </a:p>
        </p:txBody>
      </p:sp>
    </p:spTree>
    <p:extLst>
      <p:ext uri="{BB962C8B-B14F-4D97-AF65-F5344CB8AC3E}">
        <p14:creationId xmlns:p14="http://schemas.microsoft.com/office/powerpoint/2010/main" val="3830664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104646"/>
            <a:ext cx="8512175" cy="6155531"/>
          </a:xfrm>
          <a:prstGeom prst="rect">
            <a:avLst/>
          </a:prstGeom>
        </p:spPr>
        <p:txBody>
          <a:bodyPr vert="horz" wrap="square" lIns="0" tIns="0" rIns="0" bIns="0" rtlCol="0">
            <a:spAutoFit/>
          </a:bodyPr>
          <a:lstStyle/>
          <a:p>
            <a:pPr marL="12700" marR="6350" fontAlgn="auto">
              <a:spcBef>
                <a:spcPts val="0"/>
              </a:spcBef>
              <a:spcAft>
                <a:spcPts val="600"/>
              </a:spcAft>
              <a:buSzPct val="105000"/>
              <a:tabLst>
                <a:tab pos="354965" algn="l"/>
                <a:tab pos="355600" algn="l"/>
              </a:tabLst>
            </a:pPr>
            <a:r>
              <a:rPr lang="en-US" sz="2000" b="1" dirty="0">
                <a:solidFill>
                  <a:prstClr val="black"/>
                </a:solidFill>
                <a:latin typeface="Times New Roman" panose="02020603050405020304" pitchFamily="18" charset="0"/>
                <a:cs typeface="Times New Roman" panose="02020603050405020304" pitchFamily="18" charset="0"/>
              </a:rPr>
              <a:t>Accountable Care Organizations (ACOs)</a:t>
            </a:r>
          </a:p>
          <a:p>
            <a:pPr marL="812800" marR="6350" lvl="1" indent="-342900" fontAlgn="auto">
              <a:spcBef>
                <a:spcPts val="0"/>
              </a:spcBef>
              <a:spcAft>
                <a:spcPts val="600"/>
              </a:spcAft>
              <a:buSzPct val="105000"/>
              <a:buFont typeface="Arial"/>
              <a:buChar char="•"/>
              <a:tabLst>
                <a:tab pos="354965" algn="l"/>
                <a:tab pos="355600" algn="l"/>
              </a:tabLst>
            </a:pPr>
            <a:r>
              <a:rPr lang="en-US" dirty="0">
                <a:latin typeface="Times New Roman" panose="02020603050405020304" pitchFamily="18" charset="0"/>
                <a:cs typeface="Times New Roman" panose="02020603050405020304" pitchFamily="18" charset="0"/>
              </a:rPr>
              <a:t>ACOs get MBI information for their assigned Medicare beneficiary populations. </a:t>
            </a:r>
          </a:p>
          <a:p>
            <a:pPr marL="812800" marR="6350" lvl="1" indent="-342900" fontAlgn="auto">
              <a:spcBef>
                <a:spcPts val="0"/>
              </a:spcBef>
              <a:spcAft>
                <a:spcPts val="600"/>
              </a:spcAft>
              <a:buSzPct val="105000"/>
              <a:buFont typeface="Arial"/>
              <a:buChar char="•"/>
              <a:tabLst>
                <a:tab pos="354965" algn="l"/>
                <a:tab pos="355600" algn="l"/>
              </a:tabLst>
            </a:pPr>
            <a:r>
              <a:rPr lang="en-US" dirty="0">
                <a:latin typeface="Times New Roman" panose="02020603050405020304" pitchFamily="18" charset="0"/>
                <a:cs typeface="Times New Roman" panose="02020603050405020304" pitchFamily="18" charset="0"/>
              </a:rPr>
              <a:t>CMS includes Both HICNs and MBIs in the Claims and Claims Line Feed Files (CCLFs) until December 2019. </a:t>
            </a:r>
          </a:p>
          <a:p>
            <a:pPr marL="355600" marR="6350" indent="-342900" fontAlgn="auto">
              <a:spcBef>
                <a:spcPts val="0"/>
              </a:spcBef>
              <a:spcAft>
                <a:spcPts val="0"/>
              </a:spcAft>
              <a:buSzPct val="105000"/>
              <a:buFont typeface="Arial"/>
              <a:buChar char="•"/>
              <a:tabLst>
                <a:tab pos="354965" algn="l"/>
                <a:tab pos="355600" algn="l"/>
              </a:tabLst>
            </a:pPr>
            <a:endParaRPr lang="en-US" b="1" dirty="0">
              <a:latin typeface="Times New Roman" panose="02020603050405020304" pitchFamily="18" charset="0"/>
              <a:cs typeface="Times New Roman" panose="02020603050405020304" pitchFamily="18" charset="0"/>
            </a:endParaRPr>
          </a:p>
          <a:p>
            <a:pPr marL="12700" marR="6350" fontAlgn="auto">
              <a:spcBef>
                <a:spcPts val="0"/>
              </a:spcBef>
              <a:spcAft>
                <a:spcPts val="600"/>
              </a:spcAft>
              <a:buSzPct val="105000"/>
              <a:tabLst>
                <a:tab pos="354965" algn="l"/>
                <a:tab pos="355600" algn="l"/>
              </a:tabLst>
            </a:pPr>
            <a:r>
              <a:rPr lang="en-US" sz="2000" b="1" dirty="0">
                <a:latin typeface="Times New Roman" panose="02020603050405020304" pitchFamily="18" charset="0"/>
                <a:cs typeface="Times New Roman" panose="02020603050405020304" pitchFamily="18" charset="0"/>
              </a:rPr>
              <a:t>Crossover Claims Processing</a:t>
            </a:r>
          </a:p>
          <a:p>
            <a:pPr marL="812800" marR="6350" lvl="1" indent="-342900" fontAlgn="auto">
              <a:spcBef>
                <a:spcPts val="0"/>
              </a:spcBef>
              <a:spcAft>
                <a:spcPts val="600"/>
              </a:spcAft>
              <a:buSzPct val="105000"/>
              <a:buFont typeface="Arial"/>
              <a:buChar char="•"/>
              <a:tabLst>
                <a:tab pos="354965" algn="l"/>
                <a:tab pos="355600" algn="l"/>
              </a:tabLst>
            </a:pPr>
            <a:r>
              <a:rPr lang="en-US" dirty="0">
                <a:latin typeface="Times New Roman" panose="02020603050405020304" pitchFamily="18" charset="0"/>
                <a:cs typeface="Times New Roman" panose="02020603050405020304" pitchFamily="18" charset="0"/>
              </a:rPr>
              <a:t>During the transition period, CMS is processing and transmitting Medicare crossover claims using either (HICN) or (MBI). </a:t>
            </a:r>
          </a:p>
          <a:p>
            <a:pPr marL="812800" marR="6350" lvl="1" indent="-342900" fontAlgn="auto">
              <a:spcBef>
                <a:spcPts val="0"/>
              </a:spcBef>
              <a:spcAft>
                <a:spcPts val="0"/>
              </a:spcAft>
              <a:buSzPct val="105000"/>
              <a:buFont typeface="Arial"/>
              <a:buChar char="•"/>
              <a:tabLst>
                <a:tab pos="354965" algn="l"/>
                <a:tab pos="355600" algn="l"/>
              </a:tabLst>
            </a:pPr>
            <a:r>
              <a:rPr lang="en-US" dirty="0">
                <a:latin typeface="Times New Roman" panose="02020603050405020304" pitchFamily="18" charset="0"/>
                <a:cs typeface="Times New Roman" panose="02020603050405020304" pitchFamily="18" charset="0"/>
              </a:rPr>
              <a:t>After the transition period, CMS will continue to transmit Medicare crossover claims with either the HICN or MBI based upon what identifier was included on the incoming claim.  This will be a common occurrence for adjustment claims where the original claim contained a HICN.</a:t>
            </a:r>
            <a:br>
              <a:rPr lang="en-US" dirty="0">
                <a:solidFill>
                  <a:srgbClr val="FF0000"/>
                </a:solidFill>
                <a:latin typeface="Times New Roman" panose="02020603050405020304" pitchFamily="18" charset="0"/>
                <a:cs typeface="Times New Roman" panose="02020603050405020304" pitchFamily="18" charset="0"/>
              </a:rPr>
            </a:br>
            <a:endParaRPr lang="en-US" dirty="0">
              <a:solidFill>
                <a:srgbClr val="FF0000"/>
              </a:solidFill>
              <a:latin typeface="Times New Roman" panose="02020603050405020304" pitchFamily="18" charset="0"/>
              <a:cs typeface="Times New Roman" panose="02020603050405020304" pitchFamily="18" charset="0"/>
            </a:endParaRPr>
          </a:p>
          <a:p>
            <a:pPr marL="12700" marR="6350" fontAlgn="auto">
              <a:spcBef>
                <a:spcPts val="0"/>
              </a:spcBef>
              <a:spcAft>
                <a:spcPts val="600"/>
              </a:spcAft>
              <a:buSzPct val="105000"/>
              <a:tabLst>
                <a:tab pos="354965" algn="l"/>
                <a:tab pos="355600" algn="l"/>
              </a:tabLst>
            </a:pPr>
            <a:r>
              <a:rPr lang="en-US" sz="2000" b="1" dirty="0">
                <a:latin typeface="Times New Roman" panose="02020603050405020304" pitchFamily="18" charset="0"/>
                <a:cs typeface="Times New Roman" panose="02020603050405020304" pitchFamily="18" charset="0"/>
              </a:rPr>
              <a:t>Medicaid Agencies – Dual Eligible Medicare and Medicaid beneficiaries</a:t>
            </a:r>
          </a:p>
          <a:p>
            <a:pPr marL="812800" marR="6350" lvl="1" indent="-342900" fontAlgn="auto">
              <a:spcBef>
                <a:spcPts val="0"/>
              </a:spcBef>
              <a:spcAft>
                <a:spcPts val="600"/>
              </a:spcAft>
              <a:buSzPct val="105000"/>
              <a:buFont typeface="Arial"/>
              <a:buChar char="•"/>
              <a:tabLst>
                <a:tab pos="354965" algn="l"/>
                <a:tab pos="355600" algn="l"/>
              </a:tabLst>
            </a:pPr>
            <a:r>
              <a:rPr lang="en-US" dirty="0">
                <a:latin typeface="Times New Roman" panose="02020603050405020304" pitchFamily="18" charset="0"/>
                <a:cs typeface="Times New Roman" panose="02020603050405020304" pitchFamily="18" charset="0"/>
              </a:rPr>
              <a:t>State Medicaid Agencies get both HICNs and MBIs in their system exchanges with CMS. </a:t>
            </a:r>
          </a:p>
          <a:p>
            <a:pPr marL="1270000" marR="6350" lvl="2" indent="-342900" fontAlgn="auto">
              <a:spcBef>
                <a:spcPts val="0"/>
              </a:spcBef>
              <a:spcAft>
                <a:spcPts val="600"/>
              </a:spcAft>
              <a:buSzPct val="105000"/>
              <a:buFont typeface="Arial"/>
              <a:buChar char="•"/>
              <a:tabLst>
                <a:tab pos="354965" algn="l"/>
                <a:tab pos="355600" algn="l"/>
              </a:tabLst>
            </a:pPr>
            <a:r>
              <a:rPr lang="en-US" dirty="0">
                <a:latin typeface="Times New Roman" panose="02020603050405020304" pitchFamily="18" charset="0"/>
                <a:cs typeface="Times New Roman" panose="02020603050405020304" pitchFamily="18" charset="0"/>
              </a:rPr>
              <a:t>State Third Party Buy-In Dual Eligible beneficiaries will continue to use HICN now and post transition. </a:t>
            </a:r>
          </a:p>
          <a:p>
            <a:pPr marL="812800" marR="6350" lvl="1" indent="-342900" fontAlgn="auto">
              <a:spcBef>
                <a:spcPts val="0"/>
              </a:spcBef>
              <a:spcAft>
                <a:spcPts val="0"/>
              </a:spcAft>
              <a:buSzPct val="105000"/>
              <a:buFont typeface="Arial"/>
              <a:buChar char="•"/>
              <a:tabLst>
                <a:tab pos="354965" algn="l"/>
                <a:tab pos="355600" algn="l"/>
              </a:tabLst>
            </a:pPr>
            <a:endParaRPr lang="en-US" sz="2000" dirty="0">
              <a:solidFill>
                <a:prstClr val="black"/>
              </a:solidFill>
              <a:latin typeface="Times New Roman"/>
              <a:cs typeface="Times New Roman"/>
            </a:endParaRPr>
          </a:p>
        </p:txBody>
      </p:sp>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b="1" spc="-5" dirty="0"/>
              <a:t>Using the New Medicare Number – Other Stakeholders </a:t>
            </a:r>
          </a:p>
        </p:txBody>
      </p:sp>
      <p:sp>
        <p:nvSpPr>
          <p:cNvPr id="5" name="Slide Number Placeholder 4"/>
          <p:cNvSpPr>
            <a:spLocks noGrp="1"/>
          </p:cNvSpPr>
          <p:nvPr>
            <p:ph type="sldNum" sz="quarter" idx="4"/>
          </p:nvPr>
        </p:nvSpPr>
        <p:spPr/>
        <p:txBody>
          <a:bodyPr/>
          <a:lstStyle/>
          <a:p>
            <a:fld id="{7022FF3C-310F-4809-A5BE-BC5BA8AA108D}" type="slidenum">
              <a:rPr>
                <a:solidFill>
                  <a:prstClr val="black">
                    <a:tint val="75000"/>
                  </a:prstClr>
                </a:solidFill>
              </a:rPr>
              <a:pPr/>
              <a:t>16</a:t>
            </a:fld>
            <a:endParaRPr dirty="0">
              <a:solidFill>
                <a:prstClr val="black">
                  <a:tint val="75000"/>
                </a:prstClr>
              </a:solidFill>
            </a:endParaRPr>
          </a:p>
        </p:txBody>
      </p:sp>
    </p:spTree>
    <p:extLst>
      <p:ext uri="{BB962C8B-B14F-4D97-AF65-F5344CB8AC3E}">
        <p14:creationId xmlns:p14="http://schemas.microsoft.com/office/powerpoint/2010/main" val="3269426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104646"/>
            <a:ext cx="8512175" cy="4355038"/>
          </a:xfrm>
          <a:prstGeom prst="rect">
            <a:avLst/>
          </a:prstGeom>
        </p:spPr>
        <p:txBody>
          <a:bodyPr vert="horz" wrap="square" lIns="0" tIns="0" rIns="0" bIns="0" rtlCol="0">
            <a:spAutoFit/>
          </a:bodyPr>
          <a:lstStyle/>
          <a:p>
            <a:pPr marL="12700" marR="6350" fontAlgn="auto">
              <a:spcBef>
                <a:spcPts val="0"/>
              </a:spcBef>
              <a:spcAft>
                <a:spcPts val="600"/>
              </a:spcAft>
              <a:buSzPct val="105000"/>
              <a:tabLst>
                <a:tab pos="354965" algn="l"/>
                <a:tab pos="355600" algn="l"/>
              </a:tabLst>
            </a:pPr>
            <a:r>
              <a:rPr lang="en-US" sz="2000" b="1" dirty="0">
                <a:solidFill>
                  <a:prstClr val="black"/>
                </a:solidFill>
                <a:latin typeface="Times New Roman" panose="02020603050405020304" pitchFamily="18" charset="0"/>
                <a:cs typeface="Times New Roman" panose="02020603050405020304" pitchFamily="18" charset="0"/>
              </a:rPr>
              <a:t>Private Payers</a:t>
            </a:r>
          </a:p>
          <a:p>
            <a:pPr marL="812800" marR="6350" lvl="1" indent="-342900" fontAlgn="auto">
              <a:spcBef>
                <a:spcPts val="0"/>
              </a:spcBef>
              <a:spcAft>
                <a:spcPts val="600"/>
              </a:spcAft>
              <a:buSzPct val="105000"/>
              <a:buFont typeface="Arial" panose="020B0604020202020204" pitchFamily="34" charset="0"/>
              <a:buChar char="•"/>
              <a:tabLst>
                <a:tab pos="354965" algn="l"/>
                <a:tab pos="355600" algn="l"/>
              </a:tabLst>
            </a:pPr>
            <a:r>
              <a:rPr lang="en-US" dirty="0">
                <a:solidFill>
                  <a:prstClr val="black"/>
                </a:solidFill>
                <a:latin typeface="Times New Roman" panose="02020603050405020304" pitchFamily="18" charset="0"/>
                <a:cs typeface="Times New Roman" panose="02020603050405020304" pitchFamily="18" charset="0"/>
              </a:rPr>
              <a:t>For non-Medicare business, private payers won’t have to use the MBI.</a:t>
            </a:r>
          </a:p>
          <a:p>
            <a:pPr marL="812800" marR="6350" lvl="1" indent="-342900" fontAlgn="auto">
              <a:spcBef>
                <a:spcPts val="0"/>
              </a:spcBef>
              <a:spcAft>
                <a:spcPts val="0"/>
              </a:spcAft>
              <a:buSzPct val="105000"/>
              <a:buFont typeface="Arial"/>
              <a:buChar char="•"/>
              <a:tabLst>
                <a:tab pos="354965" algn="l"/>
                <a:tab pos="355600" algn="l"/>
              </a:tabLst>
            </a:pPr>
            <a:r>
              <a:rPr lang="en-US" dirty="0">
                <a:solidFill>
                  <a:prstClr val="black"/>
                </a:solidFill>
                <a:latin typeface="Times New Roman" panose="02020603050405020304" pitchFamily="18" charset="0"/>
                <a:cs typeface="Times New Roman" panose="02020603050405020304" pitchFamily="18" charset="0"/>
              </a:rPr>
              <a:t>For Medicare, we’ll continue to use supplemental insurer’s unique numbers to identify customers, but after the transition period, supplemental insurers must use the MBI for any Medicare transactions where they would have used the HICN.</a:t>
            </a:r>
          </a:p>
          <a:p>
            <a:pPr marL="469900" marR="6350" lvl="1" fontAlgn="auto">
              <a:spcBef>
                <a:spcPts val="0"/>
              </a:spcBef>
              <a:spcAft>
                <a:spcPts val="0"/>
              </a:spcAft>
              <a:buSzPct val="105000"/>
              <a:tabLst>
                <a:tab pos="354965" algn="l"/>
                <a:tab pos="355600" algn="l"/>
              </a:tabLst>
            </a:pPr>
            <a:endParaRPr lang="en-US" b="1" dirty="0">
              <a:latin typeface="Times New Roman" panose="02020603050405020304" pitchFamily="18" charset="0"/>
              <a:cs typeface="Times New Roman" panose="02020603050405020304" pitchFamily="18" charset="0"/>
            </a:endParaRPr>
          </a:p>
          <a:p>
            <a:pPr marL="12700" marR="6350" fontAlgn="auto">
              <a:spcBef>
                <a:spcPts val="0"/>
              </a:spcBef>
              <a:spcAft>
                <a:spcPts val="600"/>
              </a:spcAft>
              <a:buSzPct val="105000"/>
              <a:tabLst>
                <a:tab pos="354965" algn="l"/>
                <a:tab pos="355600" algn="l"/>
              </a:tabLst>
            </a:pPr>
            <a:r>
              <a:rPr lang="en-US" sz="2000" b="1" dirty="0">
                <a:latin typeface="Times New Roman" panose="02020603050405020304" pitchFamily="18" charset="0"/>
                <a:cs typeface="Times New Roman" panose="02020603050405020304" pitchFamily="18" charset="0"/>
              </a:rPr>
              <a:t>Third Party Group Payers </a:t>
            </a:r>
          </a:p>
          <a:p>
            <a:pPr marL="812800" marR="6350" lvl="1" indent="-342900" fontAlgn="auto">
              <a:spcBef>
                <a:spcPts val="0"/>
              </a:spcBef>
              <a:spcAft>
                <a:spcPts val="0"/>
              </a:spcAft>
              <a:buSzPct val="105000"/>
              <a:buFont typeface="Arial" panose="020B0604020202020204" pitchFamily="34" charset="0"/>
              <a:buChar char="•"/>
              <a:tabLst>
                <a:tab pos="354965" algn="l"/>
                <a:tab pos="355600" algn="l"/>
              </a:tabLst>
            </a:pPr>
            <a:r>
              <a:rPr lang="en-US" dirty="0">
                <a:solidFill>
                  <a:prstClr val="black"/>
                </a:solidFill>
                <a:latin typeface="Times New Roman" panose="02020603050405020304" pitchFamily="18" charset="0"/>
                <a:cs typeface="Times New Roman" panose="02020603050405020304" pitchFamily="18" charset="0"/>
              </a:rPr>
              <a:t>Third </a:t>
            </a:r>
            <a:r>
              <a:rPr lang="en-US" dirty="0">
                <a:latin typeface="Times New Roman" panose="02020603050405020304" pitchFamily="18" charset="0"/>
                <a:cs typeface="Times New Roman" panose="02020603050405020304" pitchFamily="18" charset="0"/>
              </a:rPr>
              <a:t>Party Group (TPG) Payers systems accept either the MBI or the HICN throughout the transition period. </a:t>
            </a:r>
            <a:endParaRPr lang="en-US" dirty="0">
              <a:solidFill>
                <a:prstClr val="black"/>
              </a:solidFill>
              <a:latin typeface="Times New Roman" panose="02020603050405020304" pitchFamily="18" charset="0"/>
              <a:cs typeface="Times New Roman" panose="02020603050405020304" pitchFamily="18" charset="0"/>
            </a:endParaRPr>
          </a:p>
          <a:p>
            <a:pPr marL="1270000" marR="6350" lvl="2" indent="-342900" fontAlgn="auto">
              <a:spcBef>
                <a:spcPts val="0"/>
              </a:spcBef>
              <a:spcAft>
                <a:spcPts val="0"/>
              </a:spcAft>
              <a:buSzPct val="105000"/>
              <a:buFont typeface="Arial"/>
              <a:buChar char="•"/>
              <a:tabLst>
                <a:tab pos="354965" algn="l"/>
                <a:tab pos="355600" algn="l"/>
              </a:tabLst>
            </a:pPr>
            <a:r>
              <a:rPr lang="en-US" dirty="0">
                <a:solidFill>
                  <a:prstClr val="black"/>
                </a:solidFill>
                <a:latin typeface="Times New Roman" panose="02020603050405020304" pitchFamily="18" charset="0"/>
                <a:cs typeface="Times New Roman" panose="02020603050405020304" pitchFamily="18" charset="0"/>
              </a:rPr>
              <a:t>However, after the transition period—as of January 1, 2020, TPG Payers must use the MBI for any Medicare transactions where they would have used the HICN.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marL="812800" marR="6350" lvl="1" indent="-342900" fontAlgn="auto">
              <a:spcBef>
                <a:spcPts val="0"/>
              </a:spcBef>
              <a:spcAft>
                <a:spcPts val="0"/>
              </a:spcAft>
              <a:buSzPct val="105000"/>
              <a:buFont typeface="Arial"/>
              <a:buChar char="•"/>
              <a:tabLst>
                <a:tab pos="354965" algn="l"/>
                <a:tab pos="355600" algn="l"/>
              </a:tabLst>
            </a:pPr>
            <a:endParaRPr lang="en-US" sz="2000" dirty="0">
              <a:solidFill>
                <a:prstClr val="black"/>
              </a:solidFill>
              <a:latin typeface="Times New Roman"/>
              <a:cs typeface="Times New Roman"/>
            </a:endParaRPr>
          </a:p>
        </p:txBody>
      </p:sp>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b="1" spc="-5" dirty="0"/>
              <a:t>Using the New Medicare Number – Other Stakeholders (2)</a:t>
            </a:r>
          </a:p>
        </p:txBody>
      </p:sp>
      <p:sp>
        <p:nvSpPr>
          <p:cNvPr id="5" name="Slide Number Placeholder 4"/>
          <p:cNvSpPr>
            <a:spLocks noGrp="1"/>
          </p:cNvSpPr>
          <p:nvPr>
            <p:ph type="sldNum" sz="quarter" idx="4"/>
          </p:nvPr>
        </p:nvSpPr>
        <p:spPr/>
        <p:txBody>
          <a:bodyPr/>
          <a:lstStyle/>
          <a:p>
            <a:fld id="{7022FF3C-310F-4809-A5BE-BC5BA8AA108D}" type="slidenum">
              <a:rPr>
                <a:solidFill>
                  <a:prstClr val="black">
                    <a:tint val="75000"/>
                  </a:prstClr>
                </a:solidFill>
              </a:rPr>
              <a:pPr/>
              <a:t>17</a:t>
            </a:fld>
            <a:endParaRPr dirty="0">
              <a:solidFill>
                <a:prstClr val="black">
                  <a:tint val="75000"/>
                </a:prstClr>
              </a:solidFill>
            </a:endParaRPr>
          </a:p>
        </p:txBody>
      </p:sp>
    </p:spTree>
    <p:extLst>
      <p:ext uri="{BB962C8B-B14F-4D97-AF65-F5344CB8AC3E}">
        <p14:creationId xmlns:p14="http://schemas.microsoft.com/office/powerpoint/2010/main" val="3664980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104646"/>
            <a:ext cx="8512175" cy="3662541"/>
          </a:xfrm>
          <a:prstGeom prst="rect">
            <a:avLst/>
          </a:prstGeom>
        </p:spPr>
        <p:txBody>
          <a:bodyPr vert="horz" wrap="square" lIns="0" tIns="0" rIns="0" bIns="0" rtlCol="0">
            <a:spAutoFit/>
          </a:bodyPr>
          <a:lstStyle/>
          <a:p>
            <a:pPr marL="12700" marR="6350" fontAlgn="auto">
              <a:spcBef>
                <a:spcPts val="0"/>
              </a:spcBef>
              <a:spcAft>
                <a:spcPts val="0"/>
              </a:spcAft>
              <a:buSzPct val="105000"/>
              <a:tabLst>
                <a:tab pos="354965" algn="l"/>
                <a:tab pos="355600" algn="l"/>
              </a:tabLst>
            </a:pPr>
            <a:endParaRPr lang="en-US" dirty="0">
              <a:solidFill>
                <a:prstClr val="black"/>
              </a:solidFill>
              <a:latin typeface="Times New Roman"/>
              <a:cs typeface="Times New Roman"/>
            </a:endParaRPr>
          </a:p>
          <a:p>
            <a:pPr marL="812800" marR="6350" lvl="1" indent="-342900" fontAlgn="auto">
              <a:spcBef>
                <a:spcPts val="0"/>
              </a:spcBef>
              <a:spcAft>
                <a:spcPts val="0"/>
              </a:spcAft>
              <a:buSzPct val="105000"/>
              <a:buFont typeface="Arial"/>
              <a:buChar char="•"/>
              <a:tabLst>
                <a:tab pos="354965" algn="l"/>
                <a:tab pos="355600" algn="l"/>
              </a:tabLst>
            </a:pPr>
            <a:r>
              <a:rPr lang="en-US" sz="2000" dirty="0">
                <a:solidFill>
                  <a:prstClr val="black"/>
                </a:solidFill>
                <a:latin typeface="Times New Roman"/>
                <a:cs typeface="Times New Roman"/>
              </a:rPr>
              <a:t>RRB mailed cards to </a:t>
            </a:r>
            <a:r>
              <a:rPr lang="en-US" sz="2000" dirty="0">
                <a:latin typeface="Times New Roman"/>
                <a:cs typeface="Times New Roman"/>
              </a:rPr>
              <a:t>their beneficiaries </a:t>
            </a:r>
            <a:r>
              <a:rPr lang="en-US" sz="2000" dirty="0">
                <a:solidFill>
                  <a:prstClr val="black"/>
                </a:solidFill>
                <a:latin typeface="Times New Roman"/>
                <a:cs typeface="Times New Roman"/>
              </a:rPr>
              <a:t>with the RRB logo, but you can’t tell from looking at the MBI if beneficiaries are eligible for Medicare because they’re railroad retirees. </a:t>
            </a:r>
          </a:p>
          <a:p>
            <a:pPr marL="812800" marR="6350" lvl="1" indent="-342900" fontAlgn="auto">
              <a:spcBef>
                <a:spcPts val="0"/>
              </a:spcBef>
              <a:spcAft>
                <a:spcPts val="0"/>
              </a:spcAft>
              <a:buSzPct val="105000"/>
              <a:buFont typeface="Arial"/>
              <a:buChar char="•"/>
              <a:tabLst>
                <a:tab pos="354965" algn="l"/>
                <a:tab pos="355600" algn="l"/>
              </a:tabLst>
            </a:pPr>
            <a:endParaRPr lang="en-US" sz="2000" dirty="0">
              <a:solidFill>
                <a:prstClr val="black"/>
              </a:solidFill>
              <a:latin typeface="Times New Roman"/>
              <a:cs typeface="Times New Roman"/>
            </a:endParaRPr>
          </a:p>
          <a:p>
            <a:pPr marL="812800" marR="6350" lvl="1" indent="-342900" fontAlgn="auto">
              <a:spcBef>
                <a:spcPts val="0"/>
              </a:spcBef>
              <a:spcAft>
                <a:spcPts val="0"/>
              </a:spcAft>
              <a:buSzPct val="105000"/>
              <a:buFont typeface="Arial"/>
              <a:buChar char="•"/>
              <a:tabLst>
                <a:tab pos="354965" algn="l"/>
                <a:tab pos="355600" algn="l"/>
              </a:tabLst>
            </a:pPr>
            <a:r>
              <a:rPr lang="en-US" sz="2000" dirty="0">
                <a:solidFill>
                  <a:prstClr val="black"/>
                </a:solidFill>
                <a:latin typeface="Times New Roman"/>
                <a:cs typeface="Times New Roman"/>
              </a:rPr>
              <a:t>We return a message on </a:t>
            </a:r>
            <a:r>
              <a:rPr lang="en-US" sz="2000" dirty="0">
                <a:latin typeface="Times New Roman"/>
                <a:cs typeface="Times New Roman"/>
              </a:rPr>
              <a:t>the HETS eligibility </a:t>
            </a:r>
            <a:r>
              <a:rPr lang="en-US" sz="2000" dirty="0">
                <a:solidFill>
                  <a:prstClr val="black"/>
                </a:solidFill>
                <a:latin typeface="Times New Roman"/>
                <a:cs typeface="Times New Roman"/>
              </a:rPr>
              <a:t>transaction response to alert the provider it’s an RRB patient. The message says, "Railroad Retirement Medicare Beneficiary.” </a:t>
            </a:r>
          </a:p>
          <a:p>
            <a:pPr marL="469900" marR="6350" lvl="1" fontAlgn="auto">
              <a:spcBef>
                <a:spcPts val="0"/>
              </a:spcBef>
              <a:spcAft>
                <a:spcPts val="0"/>
              </a:spcAft>
              <a:buSzPct val="105000"/>
              <a:tabLst>
                <a:tab pos="354965" algn="l"/>
                <a:tab pos="355600" algn="l"/>
              </a:tabLst>
            </a:pPr>
            <a:endParaRPr lang="en-US" sz="2000" dirty="0">
              <a:solidFill>
                <a:prstClr val="black"/>
              </a:solidFill>
              <a:latin typeface="Times New Roman"/>
              <a:cs typeface="Times New Roman"/>
            </a:endParaRPr>
          </a:p>
          <a:p>
            <a:pPr marL="812800" marR="6350" lvl="1" indent="-342900" fontAlgn="auto">
              <a:spcBef>
                <a:spcPts val="0"/>
              </a:spcBef>
              <a:spcAft>
                <a:spcPts val="0"/>
              </a:spcAft>
              <a:buSzPct val="105000"/>
              <a:buFont typeface="Arial"/>
              <a:buChar char="•"/>
              <a:tabLst>
                <a:tab pos="354965" algn="l"/>
                <a:tab pos="355600" algn="l"/>
              </a:tabLst>
            </a:pPr>
            <a:r>
              <a:rPr lang="en-US" sz="2000" dirty="0">
                <a:solidFill>
                  <a:prstClr val="black"/>
                </a:solidFill>
                <a:latin typeface="Times New Roman"/>
                <a:cs typeface="Times New Roman"/>
              </a:rPr>
              <a:t>Medicare Providers should have already programmed their systems to identify RRB beneficiaries so they know to send those claims to the Specialty Medicare Administrative Contractor (SMAC). </a:t>
            </a:r>
          </a:p>
        </p:txBody>
      </p:sp>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b="1" spc="-5" dirty="0"/>
              <a:t>Railroad Retirement Board (RRB) Beneficiaries</a:t>
            </a:r>
          </a:p>
        </p:txBody>
      </p:sp>
      <p:sp>
        <p:nvSpPr>
          <p:cNvPr id="5" name="Slide Number Placeholder 4"/>
          <p:cNvSpPr>
            <a:spLocks noGrp="1"/>
          </p:cNvSpPr>
          <p:nvPr>
            <p:ph type="sldNum" sz="quarter" idx="4"/>
          </p:nvPr>
        </p:nvSpPr>
        <p:spPr/>
        <p:txBody>
          <a:bodyPr/>
          <a:lstStyle/>
          <a:p>
            <a:fld id="{7022FF3C-310F-4809-A5BE-BC5BA8AA108D}" type="slidenum">
              <a:rPr>
                <a:solidFill>
                  <a:prstClr val="black">
                    <a:tint val="75000"/>
                  </a:prstClr>
                </a:solidFill>
              </a:rPr>
              <a:pPr/>
              <a:t>18</a:t>
            </a:fld>
            <a:endParaRPr dirty="0">
              <a:solidFill>
                <a:prstClr val="black">
                  <a:tint val="75000"/>
                </a:prstClr>
              </a:solidFill>
            </a:endParaRPr>
          </a:p>
        </p:txBody>
      </p:sp>
    </p:spTree>
    <p:extLst>
      <p:ext uri="{BB962C8B-B14F-4D97-AF65-F5344CB8AC3E}">
        <p14:creationId xmlns:p14="http://schemas.microsoft.com/office/powerpoint/2010/main" val="4016158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256794"/>
            <a:ext cx="9143999" cy="430887"/>
          </a:xfrm>
          <a:prstGeom prst="rect">
            <a:avLst/>
          </a:prstGeom>
        </p:spPr>
        <p:txBody>
          <a:bodyPr vert="horz" wrap="square" lIns="0" tIns="0" rIns="0" bIns="0" rtlCol="0">
            <a:spAutoFit/>
          </a:bodyPr>
          <a:lstStyle/>
          <a:p>
            <a:pPr marL="12700">
              <a:lnSpc>
                <a:spcPct val="100000"/>
              </a:lnSpc>
            </a:pPr>
            <a:r>
              <a:rPr b="1" dirty="0"/>
              <a:t>Final</a:t>
            </a:r>
            <a:r>
              <a:rPr b="1" spc="-170" dirty="0"/>
              <a:t> </a:t>
            </a:r>
            <a:r>
              <a:rPr b="1" dirty="0"/>
              <a:t>Thoughts</a:t>
            </a:r>
            <a:r>
              <a:rPr lang="en-US" b="1" dirty="0"/>
              <a:t> </a:t>
            </a:r>
            <a:endParaRPr b="1" dirty="0"/>
          </a:p>
        </p:txBody>
      </p:sp>
      <p:sp>
        <p:nvSpPr>
          <p:cNvPr id="3" name="object 3"/>
          <p:cNvSpPr txBox="1"/>
          <p:nvPr/>
        </p:nvSpPr>
        <p:spPr>
          <a:xfrm>
            <a:off x="595376" y="1172718"/>
            <a:ext cx="7717155" cy="5232202"/>
          </a:xfrm>
          <a:prstGeom prst="rect">
            <a:avLst/>
          </a:prstGeom>
        </p:spPr>
        <p:txBody>
          <a:bodyPr vert="horz" wrap="square" lIns="0" tIns="0" rIns="0" bIns="0" rtlCol="0">
            <a:spAutoFit/>
          </a:bodyPr>
          <a:lstStyle/>
          <a:p>
            <a:pPr marL="355600" indent="-342900" fontAlgn="auto">
              <a:spcBef>
                <a:spcPts val="0"/>
              </a:spcBef>
              <a:spcAft>
                <a:spcPts val="0"/>
              </a:spcAft>
              <a:buFont typeface="Arial"/>
              <a:buChar char="•"/>
              <a:tabLst>
                <a:tab pos="354965" algn="l"/>
                <a:tab pos="355600" algn="l"/>
              </a:tabLst>
            </a:pPr>
            <a:r>
              <a:rPr sz="2000" dirty="0">
                <a:solidFill>
                  <a:prstClr val="black"/>
                </a:solidFill>
                <a:latin typeface="Times New Roman" panose="02020603050405020304" pitchFamily="18" charset="0"/>
                <a:cs typeface="Times New Roman" panose="02020603050405020304" pitchFamily="18" charset="0"/>
              </a:rPr>
              <a:t>Thank you for </a:t>
            </a:r>
            <a:r>
              <a:rPr sz="2000" spc="-5" dirty="0">
                <a:solidFill>
                  <a:prstClr val="black"/>
                </a:solidFill>
                <a:latin typeface="Times New Roman" panose="02020603050405020304" pitchFamily="18" charset="0"/>
                <a:cs typeface="Times New Roman" panose="02020603050405020304" pitchFamily="18" charset="0"/>
              </a:rPr>
              <a:t>participating </a:t>
            </a:r>
            <a:r>
              <a:rPr sz="2000" dirty="0">
                <a:solidFill>
                  <a:prstClr val="black"/>
                </a:solidFill>
                <a:latin typeface="Times New Roman" panose="02020603050405020304" pitchFamily="18" charset="0"/>
                <a:cs typeface="Times New Roman" panose="02020603050405020304" pitchFamily="18" charset="0"/>
              </a:rPr>
              <a:t>in this discussion</a:t>
            </a:r>
            <a:r>
              <a:rPr sz="2000" spc="-140" dirty="0">
                <a:solidFill>
                  <a:prstClr val="black"/>
                </a:solidFill>
                <a:latin typeface="Times New Roman" panose="02020603050405020304" pitchFamily="18" charset="0"/>
                <a:cs typeface="Times New Roman" panose="02020603050405020304" pitchFamily="18" charset="0"/>
              </a:rPr>
              <a:t> </a:t>
            </a:r>
            <a:r>
              <a:rPr sz="2000" dirty="0">
                <a:solidFill>
                  <a:prstClr val="black"/>
                </a:solidFill>
                <a:latin typeface="Times New Roman" panose="02020603050405020304" pitchFamily="18" charset="0"/>
                <a:cs typeface="Times New Roman" panose="02020603050405020304" pitchFamily="18" charset="0"/>
              </a:rPr>
              <a:t>today</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There’s more information about the New Medicare Card on our websites</a:t>
            </a:r>
            <a:r>
              <a:rPr lang="en-US" sz="2000" dirty="0">
                <a:solidFill>
                  <a:prstClr val="black"/>
                </a:solidFill>
                <a:latin typeface="Times New Roman" panose="02020603050405020304" pitchFamily="18" charset="0"/>
                <a:cs typeface="Times New Roman" panose="02020603050405020304" pitchFamily="18" charset="0"/>
              </a:rPr>
              <a:t>:</a:t>
            </a:r>
          </a:p>
          <a:p>
            <a:pPr marL="12700" fontAlgn="auto">
              <a:spcBef>
                <a:spcPts val="0"/>
              </a:spcBef>
              <a:spcAft>
                <a:spcPts val="0"/>
              </a:spcAft>
              <a:tabLst>
                <a:tab pos="354965" algn="l"/>
                <a:tab pos="355600" algn="l"/>
              </a:tabLst>
            </a:pPr>
            <a:endParaRPr lang="en-US" sz="2000" dirty="0">
              <a:solidFill>
                <a:prstClr val="black"/>
              </a:solidFill>
              <a:latin typeface="Times New Roman" panose="02020603050405020304" pitchFamily="18" charset="0"/>
              <a:cs typeface="Times New Roman" panose="02020603050405020304" pitchFamily="18" charset="0"/>
            </a:endParaRPr>
          </a:p>
          <a:p>
            <a:pPr marL="812800" lvl="1" indent="-342900" fontAlgn="auto">
              <a:spcBef>
                <a:spcPts val="0"/>
              </a:spcBef>
              <a:spcAft>
                <a:spcPts val="0"/>
              </a:spcAft>
              <a:buFont typeface="Arial"/>
              <a:buChar char="•"/>
              <a:tabLst>
                <a:tab pos="354965" algn="l"/>
                <a:tab pos="355600" algn="l"/>
              </a:tabLst>
            </a:pPr>
            <a:r>
              <a:rPr lang="en-US" sz="2000" dirty="0">
                <a:solidFill>
                  <a:prstClr val="black"/>
                </a:solidFill>
                <a:latin typeface="Times New Roman" panose="02020603050405020304" pitchFamily="18" charset="0"/>
                <a:cs typeface="Times New Roman" panose="02020603050405020304" pitchFamily="18" charset="0"/>
              </a:rPr>
              <a:t>For stakeholder/operational information go to: </a:t>
            </a:r>
            <a:r>
              <a:rPr lang="en-US" sz="2000" u="sng" dirty="0">
                <a:solidFill>
                  <a:srgbClr val="0000FF"/>
                </a:solidFill>
                <a:latin typeface="Times New Roman" panose="02020603050405020304" pitchFamily="18" charset="0"/>
                <a:cs typeface="Times New Roman" panose="02020603050405020304" pitchFamily="18" charset="0"/>
              </a:rPr>
              <a:t>https://www.cms.gov/newcard</a:t>
            </a:r>
          </a:p>
          <a:p>
            <a:pPr marL="469900" lvl="1" fontAlgn="auto">
              <a:spcBef>
                <a:spcPts val="0"/>
              </a:spcBef>
              <a:spcAft>
                <a:spcPts val="0"/>
              </a:spcAft>
              <a:tabLst>
                <a:tab pos="354965" algn="l"/>
                <a:tab pos="355600" algn="l"/>
              </a:tabLst>
            </a:pPr>
            <a:endParaRPr lang="en-US" sz="2000" u="sng" dirty="0">
              <a:solidFill>
                <a:prstClr val="black"/>
              </a:solidFill>
              <a:latin typeface="Times New Roman" panose="02020603050405020304" pitchFamily="18" charset="0"/>
              <a:cs typeface="Times New Roman" panose="02020603050405020304" pitchFamily="18" charset="0"/>
            </a:endParaRPr>
          </a:p>
          <a:p>
            <a:pPr marL="812800" lvl="1" indent="-342900" fontAlgn="auto">
              <a:spcBef>
                <a:spcPts val="0"/>
              </a:spcBef>
              <a:spcAft>
                <a:spcPts val="0"/>
              </a:spcAft>
              <a:buFont typeface="Arial"/>
              <a:buChar char="•"/>
              <a:tabLst>
                <a:tab pos="354965" algn="l"/>
                <a:tab pos="355600" algn="l"/>
              </a:tabLst>
            </a:pPr>
            <a:r>
              <a:rPr lang="en-US" sz="2000" dirty="0">
                <a:solidFill>
                  <a:prstClr val="black"/>
                </a:solidFill>
                <a:latin typeface="Times New Roman" panose="02020603050405020304" pitchFamily="18" charset="0"/>
                <a:cs typeface="Times New Roman" panose="02020603050405020304" pitchFamily="18" charset="0"/>
              </a:rPr>
              <a:t>For beneficiary focused information go to: </a:t>
            </a:r>
            <a:r>
              <a:rPr lang="en-US" sz="2000" dirty="0">
                <a:latin typeface="Times New Roman" panose="02020603050405020304" pitchFamily="18" charset="0"/>
                <a:cs typeface="Times New Roman" panose="02020603050405020304" pitchFamily="18" charset="0"/>
                <a:hlinkClick r:id="rId3"/>
              </a:rPr>
              <a:t>https://www.medicare.gov/forms-help-resources/your-medicare-card</a:t>
            </a:r>
            <a:endParaRPr lang="en-US" sz="2000" dirty="0">
              <a:solidFill>
                <a:srgbClr val="0000FF"/>
              </a:solidFill>
              <a:latin typeface="Times New Roman" panose="02020603050405020304" pitchFamily="18" charset="0"/>
              <a:cs typeface="Times New Roman" panose="02020603050405020304" pitchFamily="18" charset="0"/>
            </a:endParaRPr>
          </a:p>
          <a:p>
            <a:pPr marL="12700" fontAlgn="auto">
              <a:spcBef>
                <a:spcPts val="0"/>
              </a:spcBef>
              <a:spcAft>
                <a:spcPts val="0"/>
              </a:spcAft>
              <a:tabLst>
                <a:tab pos="354965" algn="l"/>
                <a:tab pos="355600" algn="l"/>
              </a:tabLst>
            </a:pPr>
            <a:endParaRPr lang="en-US" sz="2000" dirty="0">
              <a:solidFill>
                <a:prstClr val="black"/>
              </a:solidFill>
              <a:latin typeface="Times New Roman" panose="02020603050405020304" pitchFamily="18" charset="0"/>
              <a:cs typeface="Times New Roman" panose="02020603050405020304" pitchFamily="18" charset="0"/>
            </a:endParaRPr>
          </a:p>
          <a:p>
            <a:pPr marL="355600" indent="-342900" fontAlgn="auto">
              <a:spcBef>
                <a:spcPts val="0"/>
              </a:spcBef>
              <a:spcAft>
                <a:spcPts val="0"/>
              </a:spcAft>
              <a:buFont typeface="Arial"/>
              <a:buChar char="•"/>
              <a:tabLst>
                <a:tab pos="354965" algn="l"/>
                <a:tab pos="355600" algn="l"/>
              </a:tabLst>
            </a:pPr>
            <a:r>
              <a:rPr lang="en-US" sz="2000" dirty="0">
                <a:solidFill>
                  <a:prstClr val="black"/>
                </a:solidFill>
                <a:latin typeface="Times New Roman" panose="02020603050405020304" pitchFamily="18" charset="0"/>
                <a:cs typeface="Times New Roman" panose="02020603050405020304" pitchFamily="18" charset="0"/>
              </a:rPr>
              <a:t>For resources to use when you talk to people with Medicare about the new Medicare cards: </a:t>
            </a:r>
            <a:r>
              <a:rPr lang="en-US" sz="2000" u="sng" dirty="0">
                <a:solidFill>
                  <a:srgbClr val="0000FF"/>
                </a:solidFill>
                <a:latin typeface="Times New Roman" panose="02020603050405020304" pitchFamily="18" charset="0"/>
                <a:cs typeface="Times New Roman" panose="02020603050405020304" pitchFamily="18" charset="0"/>
              </a:rPr>
              <a:t>https://www.cms.gov/Medicare/New-Medicare-Card/Partners-and-Employers/Partners-and-employers.html</a:t>
            </a:r>
          </a:p>
          <a:p>
            <a:pPr fontAlgn="auto">
              <a:spcBef>
                <a:spcPts val="0"/>
              </a:spcBef>
              <a:spcAft>
                <a:spcPts val="0"/>
              </a:spcAft>
            </a:pPr>
            <a:endParaRPr sz="2000" dirty="0">
              <a:solidFill>
                <a:prstClr val="black"/>
              </a:solidFill>
              <a:latin typeface="Times New Roman" panose="02020603050405020304" pitchFamily="18" charset="0"/>
              <a:cs typeface="Times New Roman" panose="02020603050405020304" pitchFamily="18" charset="0"/>
            </a:endParaRPr>
          </a:p>
          <a:p>
            <a:pPr marL="355600" indent="-342900" fontAlgn="auto">
              <a:spcBef>
                <a:spcPts val="0"/>
              </a:spcBef>
              <a:spcAft>
                <a:spcPts val="0"/>
              </a:spcAft>
              <a:buFont typeface="Arial"/>
              <a:buChar char="•"/>
              <a:tabLst>
                <a:tab pos="354965" algn="l"/>
                <a:tab pos="355600" algn="l"/>
              </a:tabLst>
            </a:pPr>
            <a:r>
              <a:rPr sz="2000" dirty="0">
                <a:solidFill>
                  <a:prstClr val="black"/>
                </a:solidFill>
                <a:latin typeface="Times New Roman" panose="02020603050405020304" pitchFamily="18" charset="0"/>
                <a:cs typeface="Times New Roman" panose="02020603050405020304" pitchFamily="18" charset="0"/>
              </a:rPr>
              <a:t>Please </a:t>
            </a:r>
            <a:r>
              <a:rPr sz="2000" spc="-5" dirty="0">
                <a:solidFill>
                  <a:prstClr val="black"/>
                </a:solidFill>
                <a:latin typeface="Times New Roman" panose="02020603050405020304" pitchFamily="18" charset="0"/>
                <a:cs typeface="Times New Roman" panose="02020603050405020304" pitchFamily="18" charset="0"/>
              </a:rPr>
              <a:t>submit </a:t>
            </a:r>
            <a:r>
              <a:rPr sz="2000" dirty="0">
                <a:solidFill>
                  <a:prstClr val="black"/>
                </a:solidFill>
                <a:latin typeface="Times New Roman" panose="02020603050405020304" pitchFamily="18" charset="0"/>
                <a:cs typeface="Times New Roman" panose="02020603050405020304" pitchFamily="18" charset="0"/>
              </a:rPr>
              <a:t>any additional </a:t>
            </a:r>
            <a:r>
              <a:rPr lang="en-US" sz="2000" dirty="0">
                <a:solidFill>
                  <a:prstClr val="black"/>
                </a:solidFill>
                <a:latin typeface="Times New Roman" panose="02020603050405020304" pitchFamily="18" charset="0"/>
                <a:cs typeface="Times New Roman" panose="02020603050405020304" pitchFamily="18" charset="0"/>
              </a:rPr>
              <a:t>comments or questions</a:t>
            </a:r>
            <a:r>
              <a:rPr sz="2000" dirty="0">
                <a:solidFill>
                  <a:prstClr val="black"/>
                </a:solidFill>
                <a:latin typeface="Times New Roman" panose="02020603050405020304" pitchFamily="18" charset="0"/>
                <a:cs typeface="Times New Roman" panose="02020603050405020304" pitchFamily="18" charset="0"/>
              </a:rPr>
              <a:t> to the </a:t>
            </a:r>
            <a:r>
              <a:rPr lang="en-US" sz="2000" dirty="0">
                <a:solidFill>
                  <a:prstClr val="black"/>
                </a:solidFill>
                <a:latin typeface="Times New Roman" panose="02020603050405020304" pitchFamily="18" charset="0"/>
                <a:cs typeface="Times New Roman" panose="02020603050405020304" pitchFamily="18" charset="0"/>
              </a:rPr>
              <a:t>New Medicare Card </a:t>
            </a:r>
            <a:r>
              <a:rPr sz="2000" dirty="0">
                <a:solidFill>
                  <a:prstClr val="black"/>
                </a:solidFill>
                <a:latin typeface="Times New Roman" panose="02020603050405020304" pitchFamily="18" charset="0"/>
                <a:cs typeface="Times New Roman" panose="02020603050405020304" pitchFamily="18" charset="0"/>
              </a:rPr>
              <a:t>team </a:t>
            </a:r>
            <a:r>
              <a:rPr sz="2000" spc="-5" dirty="0">
                <a:solidFill>
                  <a:prstClr val="black"/>
                </a:solidFill>
                <a:latin typeface="Times New Roman" panose="02020603050405020304" pitchFamily="18" charset="0"/>
                <a:cs typeface="Times New Roman" panose="02020603050405020304" pitchFamily="18" charset="0"/>
              </a:rPr>
              <a:t>mailbox:</a:t>
            </a:r>
            <a:r>
              <a:rPr lang="en-US" sz="2000" spc="-5" dirty="0">
                <a:solidFill>
                  <a:prstClr val="black"/>
                </a:solidFill>
                <a:latin typeface="Times New Roman" panose="02020603050405020304" pitchFamily="18" charset="0"/>
                <a:cs typeface="Times New Roman" panose="02020603050405020304" pitchFamily="18" charset="0"/>
              </a:rPr>
              <a:t> </a:t>
            </a:r>
            <a:r>
              <a:rPr lang="en-US" sz="2000" u="sng" spc="-5" dirty="0">
                <a:solidFill>
                  <a:srgbClr val="0000FF"/>
                </a:solidFill>
                <a:latin typeface="Times New Roman" panose="02020603050405020304" pitchFamily="18" charset="0"/>
                <a:cs typeface="Times New Roman" panose="02020603050405020304" pitchFamily="18" charset="0"/>
              </a:rPr>
              <a:t>NewMedicareCardSSNRemoval@cms.hhs.gov</a:t>
            </a:r>
            <a:endParaRPr sz="2000" dirty="0">
              <a:solidFill>
                <a:prstClr val="black"/>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4"/>
          </p:nvPr>
        </p:nvSpPr>
        <p:spPr/>
        <p:txBody>
          <a:bodyPr/>
          <a:lstStyle/>
          <a:p>
            <a:fld id="{7022FF3C-310F-4809-A5BE-BC5BA8AA108D}" type="slidenum">
              <a:rPr>
                <a:solidFill>
                  <a:prstClr val="black">
                    <a:tint val="75000"/>
                  </a:prstClr>
                </a:solidFill>
              </a:rPr>
              <a:pPr/>
              <a:t>19</a:t>
            </a:fld>
            <a:endParaRPr dirty="0">
              <a:solidFill>
                <a:prstClr val="black">
                  <a:tint val="75000"/>
                </a:prstClr>
              </a:solidFill>
            </a:endParaRPr>
          </a:p>
        </p:txBody>
      </p:sp>
    </p:spTree>
    <p:extLst>
      <p:ext uri="{BB962C8B-B14F-4D97-AF65-F5344CB8AC3E}">
        <p14:creationId xmlns:p14="http://schemas.microsoft.com/office/powerpoint/2010/main" val="968383018"/>
      </p:ext>
    </p:extLst>
  </p:cSld>
  <p:clrMapOvr>
    <a:masterClrMapping/>
  </p:clrMapOvr>
  <mc:AlternateContent xmlns:mc="http://schemas.openxmlformats.org/markup-compatibility/2006" xmlns:p14="http://schemas.microsoft.com/office/powerpoint/2010/main">
    <mc:Choice Requires="p14">
      <p:transition spd="slow" p14:dur="2000" advTm="55364"/>
    </mc:Choice>
    <mc:Fallback xmlns="">
      <p:transition spd="slow" advTm="5536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
          <p:cNvSpPr>
            <a:spLocks noGrp="1"/>
          </p:cNvSpPr>
          <p:nvPr>
            <p:ph idx="4294967295"/>
          </p:nvPr>
        </p:nvSpPr>
        <p:spPr>
          <a:xfrm>
            <a:off x="353683" y="1036608"/>
            <a:ext cx="8077200" cy="5091476"/>
          </a:xfrm>
        </p:spPr>
        <p:txBody>
          <a:bodyPr/>
          <a:lstStyle/>
          <a:p>
            <a:pPr marL="0" indent="0">
              <a:buNone/>
            </a:pPr>
            <a:endParaRPr lang="en-US" sz="2200" dirty="0"/>
          </a:p>
          <a:p>
            <a:pPr marL="0" indent="0" algn="ctr">
              <a:buNone/>
            </a:pPr>
            <a:r>
              <a:rPr lang="en-US" sz="2800" b="1" i="1" dirty="0"/>
              <a:t>Just 16 weeks away from the end of the transition! </a:t>
            </a:r>
          </a:p>
          <a:p>
            <a:pPr marL="0" indent="0" algn="ctr">
              <a:buNone/>
            </a:pPr>
            <a:endParaRPr lang="en-US" sz="2200" dirty="0"/>
          </a:p>
          <a:p>
            <a:pPr>
              <a:spcAft>
                <a:spcPts val="1200"/>
              </a:spcAft>
            </a:pPr>
            <a:r>
              <a:rPr lang="en-US" sz="2200" dirty="0"/>
              <a:t>Starting January 1, 2020, you must submit claims with the Medicare Beneficiary Identifier (MBI). CMS will reject claims submitted with the Health Insurance Claim Number (HICN), with limited exceptions. </a:t>
            </a:r>
          </a:p>
          <a:p>
            <a:r>
              <a:rPr lang="en-US" sz="2200" dirty="0"/>
              <a:t>Starting January 1, 2020, you must submit all eligibility transactions with the MBI. CMS will reject all eligibility transactions submitted with the HICN. </a:t>
            </a:r>
          </a:p>
          <a:p>
            <a:pPr marL="0" indent="0">
              <a:buNone/>
            </a:pPr>
            <a:endParaRPr lang="en-US" sz="2200" dirty="0"/>
          </a:p>
          <a:p>
            <a:pPr marL="0" indent="0" algn="ctr">
              <a:buNone/>
            </a:pPr>
            <a:r>
              <a:rPr lang="en-US" sz="2800" b="1" i="1" dirty="0"/>
              <a:t>Are you ready?</a:t>
            </a:r>
          </a:p>
          <a:p>
            <a:pPr marL="0" indent="0" algn="ctr">
              <a:buNone/>
            </a:pPr>
            <a:endParaRPr lang="en-US" sz="2800" b="1" i="1" dirty="0"/>
          </a:p>
          <a:p>
            <a:pPr marL="0" indent="0">
              <a:buNone/>
            </a:pPr>
            <a:endParaRPr lang="en-US" sz="2800" b="1" i="1" dirty="0"/>
          </a:p>
        </p:txBody>
      </p:sp>
      <p:sp>
        <p:nvSpPr>
          <p:cNvPr id="4" name="H3"/>
          <p:cNvSpPr>
            <a:spLocks noGrp="1"/>
          </p:cNvSpPr>
          <p:nvPr>
            <p:ph type="title"/>
          </p:nvPr>
        </p:nvSpPr>
        <p:spPr>
          <a:xfrm>
            <a:off x="0" y="256794"/>
            <a:ext cx="9144000" cy="445134"/>
          </a:xfrm>
        </p:spPr>
        <p:txBody>
          <a:bodyPr/>
          <a:lstStyle/>
          <a:p>
            <a:r>
              <a:rPr lang="en-US" b="1" dirty="0"/>
              <a:t>We Are Nearing the Finish Line!</a:t>
            </a:r>
          </a:p>
        </p:txBody>
      </p:sp>
    </p:spTree>
    <p:extLst>
      <p:ext uri="{BB962C8B-B14F-4D97-AF65-F5344CB8AC3E}">
        <p14:creationId xmlns:p14="http://schemas.microsoft.com/office/powerpoint/2010/main" val="744130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
          <p:cNvSpPr>
            <a:spLocks noGrp="1"/>
          </p:cNvSpPr>
          <p:nvPr>
            <p:ph idx="4294967295"/>
          </p:nvPr>
        </p:nvSpPr>
        <p:spPr>
          <a:xfrm>
            <a:off x="353683" y="1112808"/>
            <a:ext cx="8077200" cy="3897701"/>
          </a:xfrm>
        </p:spPr>
        <p:txBody>
          <a:bodyPr/>
          <a:lstStyle/>
          <a:p>
            <a:pPr marL="285750" indent="-285750">
              <a:buFont typeface="Arial" panose="020B0604020202020204" pitchFamily="34" charset="0"/>
              <a:buChar char="•"/>
            </a:pPr>
            <a:r>
              <a:rPr lang="en-US" sz="2200" dirty="0"/>
              <a:t>We’ve finished mailing new cards to people with Medicare across all U.S. states and territories.</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Over 61 million beneficiaries got new cards in the mail since April 2018.  </a:t>
            </a:r>
          </a:p>
          <a:p>
            <a:pPr marL="742950" lvl="1" indent="-285750">
              <a:buFont typeface="Arial" panose="020B0604020202020204" pitchFamily="34" charset="0"/>
              <a:buChar char="•"/>
            </a:pPr>
            <a:r>
              <a:rPr lang="en-US" sz="2200" dirty="0"/>
              <a:t>Includes people new to Medicare and existing beneficiaries.</a:t>
            </a:r>
          </a:p>
          <a:p>
            <a:pPr marL="457200" lvl="1" indent="0">
              <a:buNone/>
            </a:pPr>
            <a:endParaRPr lang="en-US" sz="2200" dirty="0"/>
          </a:p>
          <a:p>
            <a:pPr marL="285750" indent="-285750">
              <a:buFont typeface="Arial" panose="020B0604020202020204" pitchFamily="34" charset="0"/>
              <a:buChar char="•"/>
            </a:pPr>
            <a:r>
              <a:rPr lang="en-US" sz="2200" dirty="0"/>
              <a:t>All beneficiaries and providers should use MBIs Now! </a:t>
            </a:r>
          </a:p>
        </p:txBody>
      </p:sp>
      <p:sp>
        <p:nvSpPr>
          <p:cNvPr id="4" name="H3"/>
          <p:cNvSpPr>
            <a:spLocks noGrp="1"/>
          </p:cNvSpPr>
          <p:nvPr>
            <p:ph type="title"/>
          </p:nvPr>
        </p:nvSpPr>
        <p:spPr>
          <a:xfrm>
            <a:off x="0" y="256794"/>
            <a:ext cx="9144000" cy="445134"/>
          </a:xfrm>
        </p:spPr>
        <p:txBody>
          <a:bodyPr/>
          <a:lstStyle/>
          <a:p>
            <a:r>
              <a:rPr lang="en-US" b="1" dirty="0"/>
              <a:t>New Medicare Card Mailing Complete</a:t>
            </a:r>
          </a:p>
        </p:txBody>
      </p:sp>
      <p:pic>
        <p:nvPicPr>
          <p:cNvPr id="2" name="Picture 1" descr="All States and Terriorties on the New Medicare Card mailing map are green which means complete. " title="New Medicare Card Mailing Map"/>
          <p:cNvPicPr>
            <a:picLocks noChangeAspect="1"/>
          </p:cNvPicPr>
          <p:nvPr/>
        </p:nvPicPr>
        <p:blipFill rotWithShape="1">
          <a:blip r:embed="rId3"/>
          <a:srcRect l="13333" t="24981" r="45833" b="17164"/>
          <a:stretch/>
        </p:blipFill>
        <p:spPr>
          <a:xfrm>
            <a:off x="5955269" y="4567432"/>
            <a:ext cx="3033455" cy="2290568"/>
          </a:xfrm>
          <a:prstGeom prst="rect">
            <a:avLst/>
          </a:prstGeom>
        </p:spPr>
      </p:pic>
    </p:spTree>
    <p:extLst>
      <p:ext uri="{BB962C8B-B14F-4D97-AF65-F5344CB8AC3E}">
        <p14:creationId xmlns:p14="http://schemas.microsoft.com/office/powerpoint/2010/main" val="957721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  </a:t>
            </a:r>
            <a:br>
              <a:rPr lang="en-US" dirty="0"/>
            </a:br>
            <a:r>
              <a:rPr lang="en-US" sz="2800" b="1" dirty="0"/>
              <a:t>Key Points to Reinforce with Beneficiaries</a:t>
            </a:r>
            <a:br>
              <a:rPr lang="en-US" b="1" dirty="0"/>
            </a:br>
            <a:endParaRPr lang="en-US" b="1" dirty="0"/>
          </a:p>
        </p:txBody>
      </p:sp>
      <p:sp>
        <p:nvSpPr>
          <p:cNvPr id="5" name="Content Placeholder 1"/>
          <p:cNvSpPr>
            <a:spLocks noGrp="1"/>
          </p:cNvSpPr>
          <p:nvPr>
            <p:ph idx="1"/>
          </p:nvPr>
        </p:nvSpPr>
        <p:spPr>
          <a:xfrm>
            <a:off x="457200" y="1185703"/>
            <a:ext cx="8229600" cy="5151895"/>
          </a:xfrm>
        </p:spPr>
        <p:txBody>
          <a:bodyPr>
            <a:normAutofit/>
          </a:bodyPr>
          <a:lstStyle/>
          <a:p>
            <a:pPr marL="0" indent="0">
              <a:buNone/>
            </a:pPr>
            <a:r>
              <a:rPr lang="en-US" sz="2000" b="1" dirty="0"/>
              <a:t>If someone with Medicare says they didn’t get a new card with a new number, they should:</a:t>
            </a:r>
          </a:p>
          <a:p>
            <a:pPr marL="0" indent="0">
              <a:buNone/>
            </a:pPr>
            <a:endParaRPr lang="en-US" sz="2000" strike="sngStrike" dirty="0"/>
          </a:p>
          <a:p>
            <a:r>
              <a:rPr lang="en-US" sz="2000" dirty="0"/>
              <a:t>Sign into MyMedicare.gov to see their Medicare number or print their official card. They must create an account if they don’t already have one. </a:t>
            </a:r>
          </a:p>
          <a:p>
            <a:pPr marL="0" indent="0">
              <a:buNone/>
            </a:pPr>
            <a:endParaRPr lang="en-US" sz="2000" dirty="0"/>
          </a:p>
          <a:p>
            <a:r>
              <a:rPr lang="en-US" sz="2000" dirty="0"/>
              <a:t>Call 1-800-MEDICARE (1-800-633-4227) where we can verify their identity, check their address and help them get their new card. There might be something that needs to be corrected, like their mailing address.</a:t>
            </a:r>
          </a:p>
          <a:p>
            <a:pPr marL="0" indent="0">
              <a:buNone/>
            </a:pPr>
            <a:endParaRPr lang="en-US" sz="2000" dirty="0"/>
          </a:p>
          <a:p>
            <a:r>
              <a:rPr lang="en-US" sz="2000" dirty="0"/>
              <a:t>Use their current card to get health care services (until December 31, 2019) </a:t>
            </a:r>
            <a:r>
              <a:rPr lang="en-US" sz="2000" b="1" dirty="0"/>
              <a:t>but</a:t>
            </a:r>
            <a:r>
              <a:rPr lang="en-US" sz="2000" dirty="0"/>
              <a:t> remember to bring your card the next time. (</a:t>
            </a:r>
            <a:r>
              <a:rPr lang="en-US" sz="2000" u="sng" dirty="0"/>
              <a:t>Providers</a:t>
            </a:r>
            <a:r>
              <a:rPr lang="en-US" sz="2000" dirty="0"/>
              <a:t>: remember to get the MBI from the remittance advice and save it in your system to use the next time you submit a claim and give your patients the Get Your New Medicare Card flyer in </a:t>
            </a:r>
            <a:r>
              <a:rPr lang="en-US" sz="2000" u="sng" dirty="0">
                <a:hlinkClick r:id="rId3"/>
              </a:rPr>
              <a:t>English</a:t>
            </a:r>
            <a:r>
              <a:rPr lang="en-US" sz="2000" dirty="0"/>
              <a:t> or </a:t>
            </a:r>
            <a:r>
              <a:rPr lang="en-US" sz="2000" u="sng" dirty="0">
                <a:hlinkClick r:id="rId4"/>
              </a:rPr>
              <a:t>Spanish</a:t>
            </a:r>
            <a:r>
              <a:rPr lang="en-US" sz="2000" dirty="0"/>
              <a:t>.)</a:t>
            </a:r>
          </a:p>
          <a:p>
            <a:pPr marL="457200" lvl="1" indent="0">
              <a:buNone/>
            </a:pPr>
            <a:endParaRPr lang="en-US" sz="2000" dirty="0"/>
          </a:p>
          <a:p>
            <a:pPr marL="457200" lvl="1" indent="0">
              <a:buNone/>
            </a:pPr>
            <a:endParaRPr lang="en-US" sz="2000" dirty="0"/>
          </a:p>
          <a:p>
            <a:pPr marL="0" indent="0">
              <a:buNone/>
            </a:pPr>
            <a:endParaRPr lang="en-US" sz="2400" dirty="0"/>
          </a:p>
        </p:txBody>
      </p:sp>
      <p:sp>
        <p:nvSpPr>
          <p:cNvPr id="4" name="Slide Number Placeholder 6"/>
          <p:cNvSpPr>
            <a:spLocks noGrp="1"/>
          </p:cNvSpPr>
          <p:nvPr>
            <p:ph type="sldNum" sz="quarter" idx="12"/>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smtClean="0">
                <a:solidFill>
                  <a:prstClr val="black">
                    <a:tint val="75000"/>
                  </a:prstClr>
                </a:solidFill>
              </a:rPr>
              <a:pPr/>
              <a:t>4</a:t>
            </a:fld>
            <a:endParaRPr dirty="0">
              <a:solidFill>
                <a:prstClr val="black">
                  <a:tint val="75000"/>
                </a:prstClr>
              </a:solidFill>
            </a:endParaRPr>
          </a:p>
        </p:txBody>
      </p:sp>
    </p:spTree>
    <p:extLst>
      <p:ext uri="{BB962C8B-B14F-4D97-AF65-F5344CB8AC3E}">
        <p14:creationId xmlns:p14="http://schemas.microsoft.com/office/powerpoint/2010/main" val="3439613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0" y="291643"/>
            <a:ext cx="7297152" cy="470357"/>
          </a:xfrm>
        </p:spPr>
        <p:txBody>
          <a:bodyPr anchor="ctr"/>
          <a:lstStyle/>
          <a:p>
            <a:r>
              <a:rPr lang="en-US" b="1" dirty="0">
                <a:solidFill>
                  <a:prstClr val="white"/>
                </a:solidFill>
              </a:rPr>
              <a:t>Key Points to Reinforce with Beneficiaries</a:t>
            </a:r>
            <a:endParaRPr lang="en-US" b="1" dirty="0"/>
          </a:p>
        </p:txBody>
      </p:sp>
      <p:sp>
        <p:nvSpPr>
          <p:cNvPr id="3" name="Content Placeholder 2"/>
          <p:cNvSpPr>
            <a:spLocks noGrp="1"/>
          </p:cNvSpPr>
          <p:nvPr>
            <p:ph idx="1"/>
          </p:nvPr>
        </p:nvSpPr>
        <p:spPr>
          <a:xfrm>
            <a:off x="559637" y="1191472"/>
            <a:ext cx="8071015" cy="5177244"/>
          </a:xfrm>
        </p:spPr>
        <p:txBody>
          <a:bodyPr/>
          <a:lstStyle/>
          <a:p>
            <a:pPr marL="457200" lvl="0" indent="-457200" defTabSz="914400">
              <a:buFont typeface="Arial" panose="020B0604020202020204" pitchFamily="34" charset="0"/>
              <a:buChar char="•"/>
            </a:pPr>
            <a:r>
              <a:rPr lang="en-US" sz="2000" kern="0" dirty="0">
                <a:latin typeface="Times New Roman" panose="02020603050405020304" pitchFamily="18" charset="0"/>
                <a:cs typeface="Times New Roman" panose="02020603050405020304" pitchFamily="18" charset="0"/>
              </a:rPr>
              <a:t>Beneficiaries should: </a:t>
            </a:r>
          </a:p>
          <a:p>
            <a:pPr marL="914400" lvl="1" indent="-457200">
              <a:buFont typeface="Arial" panose="020B0604020202020204" pitchFamily="34" charset="0"/>
              <a:buChar char="•"/>
            </a:pPr>
            <a:r>
              <a:rPr lang="en-US" sz="2000" dirty="0"/>
              <a:t>Use </a:t>
            </a:r>
            <a:r>
              <a:rPr lang="en-US" sz="2000" kern="0" dirty="0"/>
              <a:t>their new </a:t>
            </a:r>
            <a:r>
              <a:rPr lang="en-US" sz="2000" dirty="0"/>
              <a:t>Medicare card </a:t>
            </a:r>
            <a:r>
              <a:rPr lang="en-US" sz="2000" strike="sngStrike" dirty="0"/>
              <a:t> </a:t>
            </a:r>
          </a:p>
          <a:p>
            <a:pPr marL="914400" lvl="1" indent="-457200">
              <a:buFont typeface="Arial" panose="020B0604020202020204" pitchFamily="34" charset="0"/>
              <a:buChar char="•"/>
            </a:pPr>
            <a:r>
              <a:rPr lang="en-US" sz="2000" b="1" dirty="0"/>
              <a:t>Make sure to bring their new card with them when they get health care services – Very Important!!</a:t>
            </a:r>
            <a:endParaRPr lang="en-US" sz="2000" dirty="0"/>
          </a:p>
          <a:p>
            <a:pPr marL="914400" lvl="1" indent="-4572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Continue to protect their new Medicare number</a:t>
            </a:r>
            <a:endParaRPr lang="en-US" sz="2000" kern="0" dirty="0">
              <a:latin typeface="Times New Roman" panose="02020603050405020304" pitchFamily="18" charset="0"/>
              <a:cs typeface="Times New Roman" panose="02020603050405020304" pitchFamily="18" charset="0"/>
            </a:endParaRPr>
          </a:p>
          <a:p>
            <a:pPr marL="0" lvl="0" indent="0" defTabSz="914400">
              <a:buNone/>
            </a:pPr>
            <a:endParaRPr lang="en-US" sz="2000" kern="0" dirty="0">
              <a:latin typeface="Times New Roman" panose="02020603050405020304" pitchFamily="18" charset="0"/>
              <a:cs typeface="Times New Roman" panose="02020603050405020304" pitchFamily="18" charset="0"/>
            </a:endParaRPr>
          </a:p>
          <a:p>
            <a:pPr marL="457200" lvl="0" indent="-457200" defTabSz="914400">
              <a:buFont typeface="Arial" panose="020B0604020202020204" pitchFamily="34" charset="0"/>
              <a:buChar char="•"/>
            </a:pPr>
            <a:r>
              <a:rPr lang="en-US" sz="2000" kern="0" dirty="0">
                <a:latin typeface="Times New Roman" panose="02020603050405020304" pitchFamily="18" charset="0"/>
                <a:cs typeface="Times New Roman" panose="02020603050405020304" pitchFamily="18" charset="0"/>
              </a:rPr>
              <a:t>CMS will never call beneficiaries uninvited for their Medicare number or other personal information. Beneficiaries who think their number is compromised should call 1-800-MEDICARE.</a:t>
            </a:r>
            <a:endParaRPr lang="en-US" sz="2000" strike="sngStrike" kern="0" dirty="0">
              <a:latin typeface="Times New Roman" panose="02020603050405020304" pitchFamily="18" charset="0"/>
              <a:cs typeface="Times New Roman" panose="02020603050405020304" pitchFamily="18" charset="0"/>
            </a:endParaRPr>
          </a:p>
          <a:p>
            <a:pPr lvl="0" defTabSz="914400"/>
            <a:endParaRPr lang="en-US" sz="2000" kern="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000" dirty="0"/>
              <a:t>MBIs use numbers 0-9 and all uppercase letters </a:t>
            </a:r>
            <a:r>
              <a:rPr lang="en-US" sz="2000" b="1" u="sng" dirty="0"/>
              <a:t>except</a:t>
            </a:r>
            <a:r>
              <a:rPr lang="en-US" sz="2000" dirty="0"/>
              <a:t> for S, L, O, I, B, and Z.</a:t>
            </a:r>
          </a:p>
          <a:p>
            <a:pPr marL="857250" lvl="1" indent="-457200">
              <a:buFont typeface="Arial" panose="020B0604020202020204" pitchFamily="34" charset="0"/>
              <a:buChar char="•"/>
            </a:pPr>
            <a:r>
              <a:rPr lang="en-US" sz="2000" dirty="0"/>
              <a:t> Don’t get confused between “0” and “O” when signing up for or logging into MyMedicare.gov. </a:t>
            </a:r>
            <a:endParaRPr lang="en-US" sz="2000" kern="0" dirty="0"/>
          </a:p>
        </p:txBody>
      </p:sp>
      <p:sp>
        <p:nvSpPr>
          <p:cNvPr id="5" name="Slide Number Placeholder 4"/>
          <p:cNvSpPr>
            <a:spLocks noGrp="1"/>
          </p:cNvSpPr>
          <p:nvPr>
            <p:ph type="sldNum" sz="quarter" idx="4294967295"/>
          </p:nvPr>
        </p:nvSpPr>
        <p:spPr>
          <a:xfrm>
            <a:off x="7086600" y="6492875"/>
            <a:ext cx="2057400" cy="365125"/>
          </a:xfrm>
          <a:prstGeom prst="rect">
            <a:avLst/>
          </a:prstGeom>
        </p:spPr>
        <p:txBody>
          <a:bodyPr/>
          <a:lstStyle/>
          <a:p>
            <a:fld id="{D3B75908-2BC4-4CCC-BE4B-63652A0FD379}" type="slidenum">
              <a:rPr>
                <a:solidFill>
                  <a:prstClr val="black">
                    <a:tint val="75000"/>
                  </a:prstClr>
                </a:solidFill>
              </a:rPr>
              <a:pPr/>
              <a:t>5</a:t>
            </a:fld>
            <a:endParaRPr dirty="0">
              <a:solidFill>
                <a:prstClr val="black">
                  <a:tint val="75000"/>
                </a:prstClr>
              </a:solidFill>
            </a:endParaRPr>
          </a:p>
        </p:txBody>
      </p:sp>
    </p:spTree>
    <p:extLst>
      <p:ext uri="{BB962C8B-B14F-4D97-AF65-F5344CB8AC3E}">
        <p14:creationId xmlns:p14="http://schemas.microsoft.com/office/powerpoint/2010/main" val="1907538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of printed Medicare card" title="Print Medicare Car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231" y="1271238"/>
            <a:ext cx="6514328" cy="4854927"/>
          </a:xfrm>
          <a:prstGeom prst="rect">
            <a:avLst/>
          </a:prstGeom>
        </p:spPr>
      </p:pic>
      <p:sp>
        <p:nvSpPr>
          <p:cNvPr id="2" name="Title 1"/>
          <p:cNvSpPr>
            <a:spLocks noGrp="1"/>
          </p:cNvSpPr>
          <p:nvPr>
            <p:ph type="title"/>
          </p:nvPr>
        </p:nvSpPr>
        <p:spPr>
          <a:xfrm>
            <a:off x="233775" y="256794"/>
            <a:ext cx="8453025" cy="445134"/>
          </a:xfrm>
        </p:spPr>
        <p:txBody>
          <a:bodyPr/>
          <a:lstStyle/>
          <a:p>
            <a:r>
              <a:rPr lang="en-US" sz="2800" b="1" dirty="0"/>
              <a:t>MyMedicare.gov - View or Print new Medicare card</a:t>
            </a:r>
          </a:p>
        </p:txBody>
      </p:sp>
      <p:sp>
        <p:nvSpPr>
          <p:cNvPr id="6" name="Text Placeholder 2"/>
          <p:cNvSpPr>
            <a:spLocks noGrp="1"/>
          </p:cNvSpPr>
          <p:nvPr>
            <p:ph idx="1"/>
          </p:nvPr>
        </p:nvSpPr>
        <p:spPr>
          <a:xfrm>
            <a:off x="6651558" y="1637372"/>
            <a:ext cx="2492441" cy="4678364"/>
          </a:xfrm>
          <a:prstGeom prst="rect">
            <a:avLst/>
          </a:prstGeom>
        </p:spPr>
        <p:txBody>
          <a:bodyPr>
            <a:normAutofit/>
          </a:bodyPr>
          <a:lstStyle/>
          <a:p>
            <a:pPr marL="214313" indent="-214313" defTabSz="685800" fontAlgn="auto">
              <a:spcAft>
                <a:spcPts val="1200"/>
              </a:spcAft>
              <a:buFont typeface="Arial" panose="020B0604020202020204" pitchFamily="34" charset="0"/>
              <a:buChar char="•"/>
              <a:defRPr/>
            </a:pPr>
            <a:r>
              <a:rPr lang="en-US" dirty="0"/>
              <a:t>Log into or sign up for MyMedicare.gov.  Accounts are password-protected and secure. </a:t>
            </a:r>
          </a:p>
          <a:p>
            <a:pPr marL="214313" indent="-214313" defTabSz="685800" fontAlgn="auto">
              <a:spcAft>
                <a:spcPts val="1200"/>
              </a:spcAft>
              <a:buFont typeface="Arial" panose="020B0604020202020204" pitchFamily="34" charset="0"/>
              <a:buChar char="•"/>
              <a:defRPr/>
            </a:pPr>
            <a:r>
              <a:rPr lang="en-US" dirty="0"/>
              <a:t>Beneficiaries can view Medicare numbers/print a card.</a:t>
            </a:r>
            <a:endParaRPr lang="en-US" strike="sngStrike" dirty="0"/>
          </a:p>
          <a:p>
            <a:pPr marL="214313" indent="-214313" defTabSz="685800">
              <a:spcAft>
                <a:spcPts val="1200"/>
              </a:spcAft>
              <a:buFont typeface="Arial" panose="020B0604020202020204" pitchFamily="34" charset="0"/>
              <a:buChar char="•"/>
              <a:defRPr/>
            </a:pPr>
            <a:r>
              <a:rPr lang="en-US" dirty="0"/>
              <a:t>This page is available to view on smaller devices like cell phones.</a:t>
            </a:r>
          </a:p>
        </p:txBody>
      </p:sp>
      <p:sp>
        <p:nvSpPr>
          <p:cNvPr id="3" name="Slide Number Placeholder 2"/>
          <p:cNvSpPr>
            <a:spLocks noGrp="1"/>
          </p:cNvSpPr>
          <p:nvPr>
            <p:ph type="sldNum" sz="quarter" idx="4294967295"/>
          </p:nvPr>
        </p:nvSpPr>
        <p:spPr>
          <a:xfrm>
            <a:off x="7010400" y="6492875"/>
            <a:ext cx="2133600" cy="365125"/>
          </a:xfrm>
        </p:spPr>
        <p:txBody>
          <a:bodyPr/>
          <a:lstStyle/>
          <a:p>
            <a:pPr>
              <a:defRPr/>
            </a:pPr>
            <a:fld id="{358D3F3C-DE36-4CA1-9A7C-72BB7E1704A0}" type="slidenum">
              <a:rPr>
                <a:solidFill>
                  <a:prstClr val="black">
                    <a:tint val="75000"/>
                  </a:prstClr>
                </a:solidFill>
              </a:rPr>
              <a:pPr>
                <a:defRPr/>
              </a:pPr>
              <a:t>6</a:t>
            </a:fld>
            <a:endParaRPr dirty="0">
              <a:solidFill>
                <a:prstClr val="black">
                  <a:tint val="75000"/>
                </a:prstClr>
              </a:solidFill>
            </a:endParaRPr>
          </a:p>
        </p:txBody>
      </p:sp>
    </p:spTree>
    <p:extLst>
      <p:ext uri="{BB962C8B-B14F-4D97-AF65-F5344CB8AC3E}">
        <p14:creationId xmlns:p14="http://schemas.microsoft.com/office/powerpoint/2010/main" val="2352954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6"/>
          <p:cNvSpPr txBox="1">
            <a:spLocks/>
          </p:cNvSpPr>
          <p:nvPr/>
        </p:nvSpPr>
        <p:spPr bwMode="auto">
          <a:xfrm>
            <a:off x="1725464" y="2162437"/>
            <a:ext cx="5983355" cy="15640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Font typeface="Arial"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196" indent="0" algn="l" rtl="0" eaLnBrk="0" fontAlgn="base" hangingPunct="0">
              <a:spcBef>
                <a:spcPct val="20000"/>
              </a:spcBef>
              <a:spcAft>
                <a:spcPct val="0"/>
              </a:spcAft>
              <a:buFont typeface="Arial" charset="0"/>
              <a:buNone/>
              <a:defRPr sz="1800" b="0" i="0" u="none"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391" indent="0" algn="l" rtl="0" eaLnBrk="0" fontAlgn="base" hangingPunct="0">
              <a:spcBef>
                <a:spcPct val="20000"/>
              </a:spcBef>
              <a:spcAft>
                <a:spcPct val="0"/>
              </a:spcAft>
              <a:buFont typeface="Arial" charset="0"/>
              <a:buNone/>
              <a:defRPr sz="16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587" indent="0" algn="l" rtl="0" eaLnBrk="0" fontAlgn="base" hangingPunct="0">
              <a:spcBef>
                <a:spcPct val="20000"/>
              </a:spcBef>
              <a:spcAft>
                <a:spcPct val="0"/>
              </a:spcAft>
              <a:buFont typeface="Arial" charset="0"/>
              <a:buNone/>
              <a:defRPr sz="14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783" indent="0" algn="l" rtl="0" eaLnBrk="0" fontAlgn="base" hangingPunct="0">
              <a:spcBef>
                <a:spcPct val="20000"/>
              </a:spcBef>
              <a:spcAft>
                <a:spcPct val="0"/>
              </a:spcAft>
              <a:buFont typeface="Arial" charset="0"/>
              <a:buNone/>
              <a:defRPr sz="14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5978" indent="0" algn="l" defTabSz="914391"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174" indent="0" algn="l" defTabSz="914391"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370" indent="0" algn="l" defTabSz="914391"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565" indent="0" algn="l" defTabSz="914391"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spcBef>
                <a:spcPts val="0"/>
              </a:spcBef>
            </a:pPr>
            <a:r>
              <a:rPr lang="en-US" sz="2400" b="1" dirty="0">
                <a:solidFill>
                  <a:srgbClr val="084A9C"/>
                </a:solidFill>
              </a:rPr>
              <a:t>Transition Period (ALMOST OVER)</a:t>
            </a:r>
            <a:br>
              <a:rPr lang="en-US" sz="2400" b="1" dirty="0">
                <a:solidFill>
                  <a:srgbClr val="084A9C"/>
                </a:solidFill>
              </a:rPr>
            </a:br>
            <a:r>
              <a:rPr lang="en-US" sz="2400" b="1" dirty="0">
                <a:solidFill>
                  <a:srgbClr val="084A9C"/>
                </a:solidFill>
              </a:rPr>
              <a:t>April 1, 2018 – December 31, 2019 </a:t>
            </a:r>
          </a:p>
        </p:txBody>
      </p:sp>
      <p:sp>
        <p:nvSpPr>
          <p:cNvPr id="3" name="Title 2" hidden="1"/>
          <p:cNvSpPr>
            <a:spLocks noGrp="1"/>
          </p:cNvSpPr>
          <p:nvPr>
            <p:ph type="title"/>
          </p:nvPr>
        </p:nvSpPr>
        <p:spPr>
          <a:xfrm>
            <a:off x="0" y="1"/>
            <a:ext cx="9144000" cy="933450"/>
          </a:xfrm>
        </p:spPr>
        <p:txBody>
          <a:bodyPr/>
          <a:lstStyle/>
          <a:p>
            <a:pPr algn="ctr"/>
            <a:r>
              <a:rPr lang="en-US" sz="2800" dirty="0"/>
              <a:t>Transition Period (OCCURING NOW)</a:t>
            </a:r>
            <a:br>
              <a:rPr lang="en-US" sz="2800" dirty="0"/>
            </a:br>
            <a:r>
              <a:rPr lang="en-US" sz="2800" dirty="0"/>
              <a:t>April 1, 2018 – December 31, 2019 </a:t>
            </a:r>
            <a:endParaRPr lang="en-US" dirty="0"/>
          </a:p>
        </p:txBody>
      </p:sp>
    </p:spTree>
    <p:extLst>
      <p:ext uri="{BB962C8B-B14F-4D97-AF65-F5344CB8AC3E}">
        <p14:creationId xmlns:p14="http://schemas.microsoft.com/office/powerpoint/2010/main" val="3462523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b="1" spc="-5" dirty="0"/>
              <a:t>Transition Period Milestones</a:t>
            </a:r>
            <a:endParaRPr lang="en-US" b="1" spc="-5" dirty="0">
              <a:solidFill>
                <a:srgbClr val="FFD004"/>
              </a:solidFill>
            </a:endParaRPr>
          </a:p>
        </p:txBody>
      </p:sp>
      <p:sp>
        <p:nvSpPr>
          <p:cNvPr id="5" name="Slide Number Placeholder 4"/>
          <p:cNvSpPr>
            <a:spLocks noGrp="1"/>
          </p:cNvSpPr>
          <p:nvPr>
            <p:ph type="sldNum" sz="quarter" idx="4294967295"/>
          </p:nvPr>
        </p:nvSpPr>
        <p:spPr>
          <a:xfrm>
            <a:off x="7010400" y="6492875"/>
            <a:ext cx="2133600" cy="365125"/>
          </a:xfrm>
        </p:spPr>
        <p:txBody>
          <a:bodyPr vert="horz" lIns="91440" tIns="45720" rIns="91440" bIns="45720" rtlCol="0" anchor="ctr"/>
          <a:lstStyle/>
          <a:p>
            <a:pPr fontAlgn="auto">
              <a:spcBef>
                <a:spcPts val="0"/>
              </a:spcBef>
              <a:spcAft>
                <a:spcPts val="0"/>
              </a:spcAft>
            </a:pPr>
            <a:fld id="{7022FF3C-310F-4809-A5BE-BC5BA8AA108D}" type="slidenum">
              <a:rPr lang="en-US">
                <a:solidFill>
                  <a:prstClr val="black">
                    <a:tint val="75000"/>
                  </a:prstClr>
                </a:solidFill>
              </a:rPr>
              <a:pPr fontAlgn="auto">
                <a:spcBef>
                  <a:spcPts val="0"/>
                </a:spcBef>
                <a:spcAft>
                  <a:spcPts val="0"/>
                </a:spcAft>
              </a:pPr>
              <a:t>8</a:t>
            </a:fld>
            <a:endParaRPr lang="en-US" dirty="0">
              <a:solidFill>
                <a:prstClr val="black">
                  <a:tint val="75000"/>
                </a:prstClr>
              </a:solidFill>
            </a:endParaRPr>
          </a:p>
        </p:txBody>
      </p:sp>
      <p:sp>
        <p:nvSpPr>
          <p:cNvPr id="8" name="TextBox 7"/>
          <p:cNvSpPr txBox="1"/>
          <p:nvPr/>
        </p:nvSpPr>
        <p:spPr>
          <a:xfrm>
            <a:off x="0" y="990871"/>
            <a:ext cx="9144000" cy="492443"/>
          </a:xfrm>
          <a:prstGeom prst="rect">
            <a:avLst/>
          </a:prstGeom>
          <a:noFill/>
        </p:spPr>
        <p:txBody>
          <a:bodyPr wrap="square" rtlCol="0">
            <a:spAutoFit/>
          </a:bodyPr>
          <a:lstStyle/>
          <a:p>
            <a:pPr algn="ctr"/>
            <a:r>
              <a:rPr lang="en-US" sz="2600" dirty="0">
                <a:solidFill>
                  <a:srgbClr val="084A9C"/>
                </a:solidFill>
                <a:latin typeface="Times New Roman" panose="02020603050405020304" pitchFamily="18" charset="0"/>
                <a:cs typeface="Times New Roman" panose="02020603050405020304" pitchFamily="18" charset="0"/>
              </a:rPr>
              <a:t>April 1, 2018- January 1, 2020</a:t>
            </a:r>
          </a:p>
        </p:txBody>
      </p:sp>
      <p:grpSp>
        <p:nvGrpSpPr>
          <p:cNvPr id="2" name="Group 1" descr="April 1, 2018 - January 1, 2020&#10;April 1, 2018 - All Systems &amp; Processes able to accept MBI. Mailing new Medicare cards to newly eligible people with Medicare. Begin Transition Period. &#10;May 2018 - Continue mailing new Medicare cards with MBI to 60M beneficiaries. &#10;June 2018 - Launch of provider look-up tool. &#10;October 2018 - Retun MBI on remittance advice and MBI shared with downstream partners. &#10;April 16, 2019 - Deadline for issuance of new Medicare cards. &#10;January 1 2020 - End of tranistion period, Use the MBI on data exchanges. " title="Major Milestones"/>
          <p:cNvGrpSpPr/>
          <p:nvPr/>
        </p:nvGrpSpPr>
        <p:grpSpPr>
          <a:xfrm>
            <a:off x="353522" y="1676666"/>
            <a:ext cx="8561878" cy="4552524"/>
            <a:chOff x="142264" y="2063334"/>
            <a:chExt cx="7975041" cy="3987343"/>
          </a:xfrm>
        </p:grpSpPr>
        <p:sp>
          <p:nvSpPr>
            <p:cNvPr id="105" name="Freeform 104"/>
            <p:cNvSpPr/>
            <p:nvPr/>
          </p:nvSpPr>
          <p:spPr>
            <a:xfrm>
              <a:off x="3510517" y="2063334"/>
              <a:ext cx="372206" cy="3524197"/>
            </a:xfrm>
            <a:custGeom>
              <a:avLst/>
              <a:gdLst>
                <a:gd name="connsiteX0" fmla="*/ 0 w 1039906"/>
                <a:gd name="connsiteY0" fmla="*/ 0 h 6131859"/>
                <a:gd name="connsiteX1" fmla="*/ 986117 w 1039906"/>
                <a:gd name="connsiteY1" fmla="*/ 1757083 h 6131859"/>
                <a:gd name="connsiteX2" fmla="*/ 26894 w 1039906"/>
                <a:gd name="connsiteY2" fmla="*/ 4043083 h 6131859"/>
                <a:gd name="connsiteX3" fmla="*/ 1039906 w 1039906"/>
                <a:gd name="connsiteY3" fmla="*/ 6131859 h 6131859"/>
                <a:gd name="connsiteX0" fmla="*/ 0 w 1143000"/>
                <a:gd name="connsiteY0" fmla="*/ 0 h 6131859"/>
                <a:gd name="connsiteX1" fmla="*/ 1089211 w 1143000"/>
                <a:gd name="connsiteY1" fmla="*/ 1757083 h 6131859"/>
                <a:gd name="connsiteX2" fmla="*/ 129988 w 1143000"/>
                <a:gd name="connsiteY2" fmla="*/ 4043083 h 6131859"/>
                <a:gd name="connsiteX3" fmla="*/ 1143000 w 1143000"/>
                <a:gd name="connsiteY3" fmla="*/ 6131859 h 6131859"/>
                <a:gd name="connsiteX0" fmla="*/ 31377 w 1021977"/>
                <a:gd name="connsiteY0" fmla="*/ 0 h 6131859"/>
                <a:gd name="connsiteX1" fmla="*/ 968188 w 1021977"/>
                <a:gd name="connsiteY1" fmla="*/ 1757083 h 6131859"/>
                <a:gd name="connsiteX2" fmla="*/ 8965 w 1021977"/>
                <a:gd name="connsiteY2" fmla="*/ 4043083 h 6131859"/>
                <a:gd name="connsiteX3" fmla="*/ 1021977 w 1021977"/>
                <a:gd name="connsiteY3" fmla="*/ 6131859 h 6131859"/>
                <a:gd name="connsiteX0" fmla="*/ 55532 w 1046132"/>
                <a:gd name="connsiteY0" fmla="*/ 0 h 6131859"/>
                <a:gd name="connsiteX1" fmla="*/ 847412 w 1046132"/>
                <a:gd name="connsiteY1" fmla="*/ 1745643 h 6131859"/>
                <a:gd name="connsiteX2" fmla="*/ 33120 w 1046132"/>
                <a:gd name="connsiteY2" fmla="*/ 4043083 h 6131859"/>
                <a:gd name="connsiteX3" fmla="*/ 1046132 w 1046132"/>
                <a:gd name="connsiteY3" fmla="*/ 6131859 h 6131859"/>
                <a:gd name="connsiteX0" fmla="*/ 22412 w 818027"/>
                <a:gd name="connsiteY0" fmla="*/ 0 h 6013732"/>
                <a:gd name="connsiteX1" fmla="*/ 814292 w 818027"/>
                <a:gd name="connsiteY1" fmla="*/ 1745643 h 6013732"/>
                <a:gd name="connsiteX2" fmla="*/ 0 w 818027"/>
                <a:gd name="connsiteY2" fmla="*/ 4043083 h 6013732"/>
                <a:gd name="connsiteX3" fmla="*/ 814292 w 818027"/>
                <a:gd name="connsiteY3" fmla="*/ 6013732 h 6013732"/>
                <a:gd name="connsiteX0" fmla="*/ 0 w 809560"/>
                <a:gd name="connsiteY0" fmla="*/ 0 h 6013732"/>
                <a:gd name="connsiteX1" fmla="*/ 791880 w 809560"/>
                <a:gd name="connsiteY1" fmla="*/ 1745643 h 6013732"/>
                <a:gd name="connsiteX2" fmla="*/ 106081 w 809560"/>
                <a:gd name="connsiteY2" fmla="*/ 3879243 h 6013732"/>
                <a:gd name="connsiteX3" fmla="*/ 791880 w 809560"/>
                <a:gd name="connsiteY3" fmla="*/ 6013732 h 6013732"/>
                <a:gd name="connsiteX0" fmla="*/ 0 w 791880"/>
                <a:gd name="connsiteY0" fmla="*/ 0 h 6013732"/>
                <a:gd name="connsiteX1" fmla="*/ 609600 w 791880"/>
                <a:gd name="connsiteY1" fmla="*/ 1593243 h 6013732"/>
                <a:gd name="connsiteX2" fmla="*/ 106081 w 791880"/>
                <a:gd name="connsiteY2" fmla="*/ 3879243 h 6013732"/>
                <a:gd name="connsiteX3" fmla="*/ 791880 w 791880"/>
                <a:gd name="connsiteY3" fmla="*/ 6013732 h 6013732"/>
                <a:gd name="connsiteX0" fmla="*/ 0 w 868825"/>
                <a:gd name="connsiteY0" fmla="*/ 0 h 6022562"/>
                <a:gd name="connsiteX1" fmla="*/ 609600 w 868825"/>
                <a:gd name="connsiteY1" fmla="*/ 1593243 h 6022562"/>
                <a:gd name="connsiteX2" fmla="*/ 106081 w 868825"/>
                <a:gd name="connsiteY2" fmla="*/ 3879243 h 6022562"/>
                <a:gd name="connsiteX3" fmla="*/ 868825 w 868825"/>
                <a:gd name="connsiteY3" fmla="*/ 6022562 h 6022562"/>
              </a:gdLst>
              <a:ahLst/>
              <a:cxnLst>
                <a:cxn ang="0">
                  <a:pos x="connsiteX0" y="connsiteY0"/>
                </a:cxn>
                <a:cxn ang="0">
                  <a:pos x="connsiteX1" y="connsiteY1"/>
                </a:cxn>
                <a:cxn ang="0">
                  <a:pos x="connsiteX2" y="connsiteY2"/>
                </a:cxn>
                <a:cxn ang="0">
                  <a:pos x="connsiteX3" y="connsiteY3"/>
                </a:cxn>
              </a:cxnLst>
              <a:rect l="l" t="t" r="r" b="b"/>
              <a:pathLst>
                <a:path w="868825" h="6022562">
                  <a:moveTo>
                    <a:pt x="0" y="0"/>
                  </a:moveTo>
                  <a:cubicBezTo>
                    <a:pt x="490817" y="541618"/>
                    <a:pt x="591920" y="946703"/>
                    <a:pt x="609600" y="1593243"/>
                  </a:cubicBezTo>
                  <a:cubicBezTo>
                    <a:pt x="627280" y="2239784"/>
                    <a:pt x="62877" y="3141023"/>
                    <a:pt x="106081" y="3879243"/>
                  </a:cubicBezTo>
                  <a:cubicBezTo>
                    <a:pt x="149285" y="4617463"/>
                    <a:pt x="366801" y="5342738"/>
                    <a:pt x="868825" y="6022562"/>
                  </a:cubicBezTo>
                </a:path>
              </a:pathLst>
            </a:custGeom>
            <a:noFill/>
            <a:ln w="28575" cap="flat" cmpd="sng" algn="ctr">
              <a:solidFill>
                <a:srgbClr val="084A9C"/>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06" name="Oval 105" descr="END OF TRANSITION PERIOD. Use the MBI on data exchanges&#10;" title="January 1, 2020"/>
            <p:cNvSpPr/>
            <p:nvPr/>
          </p:nvSpPr>
          <p:spPr bwMode="ltGray">
            <a:xfrm>
              <a:off x="3786257" y="5484155"/>
              <a:ext cx="189578" cy="177495"/>
            </a:xfrm>
            <a:prstGeom prst="ellipse">
              <a:avLst/>
            </a:prstGeom>
            <a:solidFill>
              <a:schemeClr val="bg1"/>
            </a:solidFill>
            <a:ln w="3175" cap="flat" cmpd="sng" algn="ctr">
              <a:solidFill>
                <a:srgbClr val="084A9C"/>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07" name="Rectangle 106"/>
            <p:cNvSpPr/>
            <p:nvPr/>
          </p:nvSpPr>
          <p:spPr>
            <a:xfrm>
              <a:off x="1694285" y="5107009"/>
              <a:ext cx="1816231" cy="678799"/>
            </a:xfrm>
            <a:prstGeom prst="rect">
              <a:avLst/>
            </a:prstGeom>
          </p:spPr>
          <p:txBody>
            <a:bodyPr wrap="square" lIns="0" tIns="36000" rIns="0" bIns="0">
              <a:spAutoFit/>
            </a:bodyPr>
            <a:lstStyle/>
            <a:p>
              <a:r>
                <a:rPr lang="en-US" sz="1600" dirty="0">
                  <a:solidFill>
                    <a:srgbClr val="084A9C"/>
                  </a:solidFill>
                  <a:latin typeface="Times New Roman" panose="02020603050405020304" pitchFamily="18" charset="0"/>
                  <a:cs typeface="Times New Roman" panose="02020603050405020304" pitchFamily="18" charset="0"/>
                </a:rPr>
                <a:t>Deadline for issuance of new Medicare cards </a:t>
              </a:r>
            </a:p>
            <a:p>
              <a:r>
                <a:rPr lang="en-US" sz="1600" dirty="0">
                  <a:solidFill>
                    <a:srgbClr val="084A9C"/>
                  </a:solidFill>
                  <a:latin typeface="Times New Roman" panose="02020603050405020304" pitchFamily="18" charset="0"/>
                  <a:cs typeface="Times New Roman" panose="02020603050405020304" pitchFamily="18" charset="0"/>
                </a:rPr>
                <a:t>                     </a:t>
              </a:r>
            </a:p>
          </p:txBody>
        </p:sp>
        <p:sp>
          <p:nvSpPr>
            <p:cNvPr id="108" name="Rectangle 107"/>
            <p:cNvSpPr/>
            <p:nvPr/>
          </p:nvSpPr>
          <p:spPr>
            <a:xfrm>
              <a:off x="3825459" y="4563902"/>
              <a:ext cx="3040450" cy="463146"/>
            </a:xfrm>
            <a:prstGeom prst="rect">
              <a:avLst/>
            </a:prstGeom>
          </p:spPr>
          <p:txBody>
            <a:bodyPr wrap="square" lIns="0" tIns="36000" rIns="0" bIns="0">
              <a:spAutoFit/>
            </a:bodyPr>
            <a:lstStyle/>
            <a:p>
              <a:r>
                <a:rPr lang="en-US" sz="1600" dirty="0">
                  <a:solidFill>
                    <a:srgbClr val="084A9C"/>
                  </a:solidFill>
                  <a:latin typeface="Times New Roman" panose="02020603050405020304" pitchFamily="18" charset="0"/>
                  <a:cs typeface="Times New Roman" panose="02020603050405020304" pitchFamily="18" charset="0"/>
                </a:rPr>
                <a:t>Return MBI on remittance advice </a:t>
              </a:r>
            </a:p>
            <a:p>
              <a:r>
                <a:rPr lang="en-US" sz="1600" dirty="0">
                  <a:solidFill>
                    <a:srgbClr val="084A9C"/>
                  </a:solidFill>
                  <a:latin typeface="Times New Roman" panose="02020603050405020304" pitchFamily="18" charset="0"/>
                  <a:cs typeface="Times New Roman" panose="02020603050405020304" pitchFamily="18" charset="0"/>
                </a:rPr>
                <a:t>MBI shared with downstream partners</a:t>
              </a:r>
            </a:p>
          </p:txBody>
        </p:sp>
        <p:sp>
          <p:nvSpPr>
            <p:cNvPr id="111" name="Oval 110" descr="Launch of provider look-up tool&#10;" title="June"/>
            <p:cNvSpPr/>
            <p:nvPr/>
          </p:nvSpPr>
          <p:spPr bwMode="ltGray">
            <a:xfrm>
              <a:off x="3497841" y="3913088"/>
              <a:ext cx="189578" cy="177495"/>
            </a:xfrm>
            <a:prstGeom prst="ellipse">
              <a:avLst/>
            </a:prstGeom>
            <a:solidFill>
              <a:srgbClr val="084A9C"/>
            </a:solidFill>
            <a:ln w="19050" cap="flat" cmpd="sng" algn="ctr">
              <a:solidFill>
                <a:srgbClr val="084A9C"/>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12" name="Oval 111" descr="Continue mailing new Medicare cards with MBI to 60M beneficiaries&#10;" title="May 2018"/>
            <p:cNvSpPr/>
            <p:nvPr/>
          </p:nvSpPr>
          <p:spPr bwMode="ltGray">
            <a:xfrm>
              <a:off x="3573066" y="3452162"/>
              <a:ext cx="189578" cy="177495"/>
            </a:xfrm>
            <a:prstGeom prst="ellipse">
              <a:avLst/>
            </a:prstGeom>
            <a:solidFill>
              <a:srgbClr val="084A9C"/>
            </a:solidFill>
            <a:ln w="19050" cap="flat" cmpd="sng" algn="ctr">
              <a:solidFill>
                <a:srgbClr val="084A9C"/>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13" name="Oval 112" descr="All systems &amp; processes able to accept MBI. Mailing new Medicare cards to newly eligible people with Medicare. BEGIN TRANSITION PERIOD&#10;" title="April 1, 2018"/>
            <p:cNvSpPr/>
            <p:nvPr/>
          </p:nvSpPr>
          <p:spPr bwMode="ltGray">
            <a:xfrm>
              <a:off x="3686376" y="2563621"/>
              <a:ext cx="189578" cy="177495"/>
            </a:xfrm>
            <a:prstGeom prst="ellipse">
              <a:avLst/>
            </a:prstGeom>
            <a:solidFill>
              <a:srgbClr val="084A9C"/>
            </a:solidFill>
            <a:ln w="19050" cap="flat" cmpd="sng" algn="ctr">
              <a:solidFill>
                <a:srgbClr val="084A9C"/>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cxnSp>
          <p:nvCxnSpPr>
            <p:cNvPr id="114" name="Straight Connector 113"/>
            <p:cNvCxnSpPr/>
            <p:nvPr/>
          </p:nvCxnSpPr>
          <p:spPr>
            <a:xfrm flipV="1">
              <a:off x="3686376" y="4541803"/>
              <a:ext cx="1763877" cy="1252"/>
            </a:xfrm>
            <a:prstGeom prst="line">
              <a:avLst/>
            </a:prstGeom>
            <a:noFill/>
            <a:ln w="9525" cap="flat" cmpd="sng" algn="ctr">
              <a:solidFill>
                <a:srgbClr val="084A9C"/>
              </a:solidFill>
              <a:prstDash val="sysDash"/>
            </a:ln>
            <a:effectLst/>
          </p:spPr>
        </p:cxnSp>
        <p:cxnSp>
          <p:nvCxnSpPr>
            <p:cNvPr id="115" name="Straight Connector 114"/>
            <p:cNvCxnSpPr/>
            <p:nvPr/>
          </p:nvCxnSpPr>
          <p:spPr>
            <a:xfrm>
              <a:off x="1694286" y="5102649"/>
              <a:ext cx="1908330" cy="1252"/>
            </a:xfrm>
            <a:prstGeom prst="line">
              <a:avLst/>
            </a:prstGeom>
            <a:noFill/>
            <a:ln w="9525" cap="flat" cmpd="sng" algn="ctr">
              <a:solidFill>
                <a:srgbClr val="084A9C"/>
              </a:solidFill>
              <a:prstDash val="sysDash"/>
            </a:ln>
            <a:effectLst/>
          </p:spPr>
        </p:cxnSp>
        <p:sp>
          <p:nvSpPr>
            <p:cNvPr id="120" name="Rectangle 119"/>
            <p:cNvSpPr/>
            <p:nvPr/>
          </p:nvSpPr>
          <p:spPr>
            <a:xfrm>
              <a:off x="3993579" y="5587531"/>
              <a:ext cx="3292545" cy="463146"/>
            </a:xfrm>
            <a:prstGeom prst="rect">
              <a:avLst/>
            </a:prstGeom>
          </p:spPr>
          <p:txBody>
            <a:bodyPr wrap="square" lIns="0" tIns="36000" rIns="0" bIns="0">
              <a:spAutoFit/>
            </a:bodyPr>
            <a:lstStyle/>
            <a:p>
              <a:pPr indent="-274320" defTabSz="1018824"/>
              <a:r>
                <a:rPr lang="en-US" sz="1600" b="1" dirty="0">
                  <a:solidFill>
                    <a:srgbClr val="084A9C"/>
                  </a:solidFill>
                  <a:latin typeface="Times New Roman" panose="02020603050405020304" pitchFamily="18" charset="0"/>
                  <a:cs typeface="Times New Roman" panose="02020603050405020304" pitchFamily="18" charset="0"/>
                </a:rPr>
                <a:t>END OF TRANSITION PERIOD</a:t>
              </a:r>
              <a:r>
                <a:rPr lang="en-US" sz="1600" dirty="0">
                  <a:solidFill>
                    <a:srgbClr val="084A9C"/>
                  </a:solidFill>
                  <a:latin typeface="Times New Roman" panose="02020603050405020304" pitchFamily="18" charset="0"/>
                  <a:cs typeface="Times New Roman" panose="02020603050405020304" pitchFamily="18" charset="0"/>
                </a:rPr>
                <a:t>. Use the MBI on data exchanges</a:t>
              </a:r>
            </a:p>
          </p:txBody>
        </p:sp>
        <p:sp>
          <p:nvSpPr>
            <p:cNvPr id="121" name="Rectangle 120"/>
            <p:cNvSpPr/>
            <p:nvPr/>
          </p:nvSpPr>
          <p:spPr>
            <a:xfrm>
              <a:off x="4104436" y="5383171"/>
              <a:ext cx="1907212" cy="247492"/>
            </a:xfrm>
            <a:prstGeom prst="rect">
              <a:avLst/>
            </a:prstGeom>
          </p:spPr>
          <p:txBody>
            <a:bodyPr wrap="square" lIns="0" tIns="0" rIns="0" bIns="36000">
              <a:spAutoFit/>
            </a:bodyPr>
            <a:lstStyle/>
            <a:p>
              <a:pPr defTabSz="1018824" fontAlgn="auto">
                <a:spcBef>
                  <a:spcPts val="0"/>
                </a:spcBef>
                <a:spcAft>
                  <a:spcPts val="0"/>
                </a:spcAft>
              </a:pPr>
              <a:r>
                <a:rPr lang="en-GB" sz="1600" b="1" i="1" dirty="0">
                  <a:solidFill>
                    <a:srgbClr val="084A9C"/>
                  </a:solidFill>
                  <a:latin typeface="Times New Roman" panose="02020603050405020304" pitchFamily="18" charset="0"/>
                  <a:cs typeface="Times New Roman" panose="02020603050405020304" pitchFamily="18" charset="0"/>
                </a:rPr>
                <a:t>December 31, 2019</a:t>
              </a:r>
              <a:endParaRPr lang="en-GB" sz="1600" dirty="0">
                <a:solidFill>
                  <a:srgbClr val="084A9C"/>
                </a:solidFill>
                <a:latin typeface="Times New Roman" panose="02020603050405020304" pitchFamily="18" charset="0"/>
                <a:cs typeface="Times New Roman" panose="02020603050405020304" pitchFamily="18" charset="0"/>
              </a:endParaRPr>
            </a:p>
          </p:txBody>
        </p:sp>
        <p:cxnSp>
          <p:nvCxnSpPr>
            <p:cNvPr id="122" name="Straight Connector 121"/>
            <p:cNvCxnSpPr>
              <a:stCxn id="106" idx="6"/>
            </p:cNvCxnSpPr>
            <p:nvPr/>
          </p:nvCxnSpPr>
          <p:spPr>
            <a:xfrm flipV="1">
              <a:off x="3975835" y="5572902"/>
              <a:ext cx="1465158" cy="1"/>
            </a:xfrm>
            <a:prstGeom prst="line">
              <a:avLst/>
            </a:prstGeom>
            <a:noFill/>
            <a:ln w="9525" cap="flat" cmpd="sng" algn="ctr">
              <a:solidFill>
                <a:srgbClr val="084A9C"/>
              </a:solidFill>
              <a:prstDash val="sysDash"/>
            </a:ln>
            <a:effectLst/>
          </p:spPr>
        </p:cxnSp>
        <p:cxnSp>
          <p:nvCxnSpPr>
            <p:cNvPr id="123" name="Straight Connector 122"/>
            <p:cNvCxnSpPr>
              <a:stCxn id="113" idx="2"/>
            </p:cNvCxnSpPr>
            <p:nvPr/>
          </p:nvCxnSpPr>
          <p:spPr>
            <a:xfrm flipH="1" flipV="1">
              <a:off x="1656186" y="2651117"/>
              <a:ext cx="2030190" cy="1252"/>
            </a:xfrm>
            <a:prstGeom prst="line">
              <a:avLst/>
            </a:prstGeom>
            <a:noFill/>
            <a:ln w="9525" cap="flat" cmpd="sng" algn="ctr">
              <a:solidFill>
                <a:srgbClr val="084A9C"/>
              </a:solidFill>
              <a:prstDash val="sysDash"/>
            </a:ln>
            <a:effectLst/>
          </p:spPr>
        </p:cxnSp>
        <p:sp>
          <p:nvSpPr>
            <p:cNvPr id="124" name="Rectangle 123"/>
            <p:cNvSpPr/>
            <p:nvPr/>
          </p:nvSpPr>
          <p:spPr>
            <a:xfrm>
              <a:off x="142264" y="2655477"/>
              <a:ext cx="3521303" cy="894454"/>
            </a:xfrm>
            <a:prstGeom prst="rect">
              <a:avLst/>
            </a:prstGeom>
          </p:spPr>
          <p:txBody>
            <a:bodyPr wrap="square" lIns="0" tIns="36000" rIns="0" bIns="0">
              <a:spAutoFit/>
            </a:bodyPr>
            <a:lstStyle/>
            <a:p>
              <a:r>
                <a:rPr lang="en-US" sz="1600" dirty="0">
                  <a:solidFill>
                    <a:srgbClr val="084A9C"/>
                  </a:solidFill>
                  <a:latin typeface="Times New Roman" panose="02020603050405020304" pitchFamily="18" charset="0"/>
                  <a:cs typeface="Times New Roman" panose="02020603050405020304" pitchFamily="18" charset="0"/>
                </a:rPr>
                <a:t>All systems &amp; processes able to accept MBI. Mailing new Medicare cards to newly eligible people with Medicare. </a:t>
              </a:r>
              <a:r>
                <a:rPr lang="en-US" sz="1600" b="1" dirty="0">
                  <a:solidFill>
                    <a:srgbClr val="084A9C"/>
                  </a:solidFill>
                  <a:latin typeface="Times New Roman" panose="02020603050405020304" pitchFamily="18" charset="0"/>
                  <a:cs typeface="Times New Roman" panose="02020603050405020304" pitchFamily="18" charset="0"/>
                </a:rPr>
                <a:t>BEGIN TRANSITION PERIOD</a:t>
              </a:r>
            </a:p>
          </p:txBody>
        </p:sp>
        <p:sp>
          <p:nvSpPr>
            <p:cNvPr id="125" name="Rectangle 124"/>
            <p:cNvSpPr/>
            <p:nvPr/>
          </p:nvSpPr>
          <p:spPr>
            <a:xfrm>
              <a:off x="1694285" y="2440496"/>
              <a:ext cx="2028914" cy="247492"/>
            </a:xfrm>
            <a:prstGeom prst="rect">
              <a:avLst/>
            </a:prstGeom>
          </p:spPr>
          <p:txBody>
            <a:bodyPr wrap="square" lIns="0" tIns="0" rIns="0" bIns="36000">
              <a:spAutoFit/>
            </a:bodyPr>
            <a:lstStyle/>
            <a:p>
              <a:pPr defTabSz="1018824" fontAlgn="auto">
                <a:spcBef>
                  <a:spcPts val="0"/>
                </a:spcBef>
                <a:spcAft>
                  <a:spcPts val="0"/>
                </a:spcAft>
              </a:pPr>
              <a:r>
                <a:rPr lang="en-GB" sz="1600" b="1" i="1" dirty="0">
                  <a:solidFill>
                    <a:srgbClr val="FF0000"/>
                  </a:solidFill>
                  <a:latin typeface="Times New Roman" panose="02020603050405020304" pitchFamily="18" charset="0"/>
                  <a:cs typeface="Times New Roman" panose="02020603050405020304" pitchFamily="18" charset="0"/>
                </a:rPr>
                <a:t> </a:t>
              </a:r>
              <a:r>
                <a:rPr lang="en-GB" sz="1600" b="1" i="1" dirty="0">
                  <a:solidFill>
                    <a:srgbClr val="084A9C"/>
                  </a:solidFill>
                  <a:latin typeface="Times New Roman" panose="02020603050405020304" pitchFamily="18" charset="0"/>
                  <a:cs typeface="Times New Roman" panose="02020603050405020304" pitchFamily="18" charset="0"/>
                </a:rPr>
                <a:t>April 1, 2018</a:t>
              </a:r>
              <a:endParaRPr lang="en-GB" sz="1600" dirty="0">
                <a:solidFill>
                  <a:srgbClr val="084A9C"/>
                </a:solidFill>
                <a:latin typeface="Times New Roman" panose="02020603050405020304" pitchFamily="18" charset="0"/>
                <a:cs typeface="Times New Roman" panose="02020603050405020304" pitchFamily="18" charset="0"/>
              </a:endParaRPr>
            </a:p>
          </p:txBody>
        </p:sp>
        <p:sp>
          <p:nvSpPr>
            <p:cNvPr id="126" name="Rectangle 125"/>
            <p:cNvSpPr/>
            <p:nvPr/>
          </p:nvSpPr>
          <p:spPr>
            <a:xfrm>
              <a:off x="3825459" y="3544018"/>
              <a:ext cx="4291846" cy="463146"/>
            </a:xfrm>
            <a:prstGeom prst="rect">
              <a:avLst/>
            </a:prstGeom>
          </p:spPr>
          <p:txBody>
            <a:bodyPr wrap="square" lIns="0" tIns="36000" rIns="0" bIns="0">
              <a:spAutoFit/>
            </a:bodyPr>
            <a:lstStyle/>
            <a:p>
              <a:r>
                <a:rPr lang="en-US" sz="1600" dirty="0">
                  <a:solidFill>
                    <a:srgbClr val="084A9C"/>
                  </a:solidFill>
                  <a:latin typeface="Times New Roman" panose="02020603050405020304" pitchFamily="18" charset="0"/>
                  <a:cs typeface="Times New Roman" panose="02020603050405020304" pitchFamily="18" charset="0"/>
                </a:rPr>
                <a:t>Continue mailing new Medicare cards with MBI to 60M beneficiaries</a:t>
              </a:r>
            </a:p>
          </p:txBody>
        </p:sp>
        <p:cxnSp>
          <p:nvCxnSpPr>
            <p:cNvPr id="127" name="Straight Connector 126"/>
            <p:cNvCxnSpPr>
              <a:endCxn id="112" idx="6"/>
            </p:cNvCxnSpPr>
            <p:nvPr/>
          </p:nvCxnSpPr>
          <p:spPr>
            <a:xfrm flipH="1">
              <a:off x="3762644" y="3540910"/>
              <a:ext cx="1703998" cy="0"/>
            </a:xfrm>
            <a:prstGeom prst="line">
              <a:avLst/>
            </a:prstGeom>
            <a:noFill/>
            <a:ln w="9525" cap="flat" cmpd="sng" algn="ctr">
              <a:solidFill>
                <a:srgbClr val="084A9C"/>
              </a:solidFill>
              <a:prstDash val="sysDash"/>
            </a:ln>
            <a:effectLst/>
          </p:spPr>
        </p:cxnSp>
        <p:sp>
          <p:nvSpPr>
            <p:cNvPr id="128" name="Rectangle 127"/>
            <p:cNvSpPr/>
            <p:nvPr/>
          </p:nvSpPr>
          <p:spPr>
            <a:xfrm>
              <a:off x="4462544" y="3329037"/>
              <a:ext cx="964011" cy="247492"/>
            </a:xfrm>
            <a:prstGeom prst="rect">
              <a:avLst/>
            </a:prstGeom>
          </p:spPr>
          <p:txBody>
            <a:bodyPr wrap="square" lIns="0" tIns="0" rIns="0" bIns="36000">
              <a:spAutoFit/>
            </a:bodyPr>
            <a:lstStyle/>
            <a:p>
              <a:pPr algn="r" defTabSz="1018824" fontAlgn="auto">
                <a:spcBef>
                  <a:spcPts val="0"/>
                </a:spcBef>
                <a:spcAft>
                  <a:spcPts val="0"/>
                </a:spcAft>
              </a:pPr>
              <a:r>
                <a:rPr lang="en-GB" sz="1600" b="1" i="1" dirty="0">
                  <a:solidFill>
                    <a:srgbClr val="084A9C"/>
                  </a:solidFill>
                  <a:latin typeface="Times New Roman" panose="02020603050405020304" pitchFamily="18" charset="0"/>
                  <a:cs typeface="Times New Roman" panose="02020603050405020304" pitchFamily="18" charset="0"/>
                </a:rPr>
                <a:t>May 2018</a:t>
              </a:r>
              <a:endParaRPr lang="en-GB" sz="1600" dirty="0">
                <a:solidFill>
                  <a:srgbClr val="084A9C"/>
                </a:solidFill>
                <a:latin typeface="Times New Roman" panose="02020603050405020304" pitchFamily="18" charset="0"/>
                <a:cs typeface="Times New Roman" panose="02020603050405020304" pitchFamily="18" charset="0"/>
              </a:endParaRPr>
            </a:p>
          </p:txBody>
        </p:sp>
        <p:sp>
          <p:nvSpPr>
            <p:cNvPr id="129" name="Rectangle 128"/>
            <p:cNvSpPr/>
            <p:nvPr/>
          </p:nvSpPr>
          <p:spPr>
            <a:xfrm>
              <a:off x="1718217" y="4003017"/>
              <a:ext cx="1905839" cy="723727"/>
            </a:xfrm>
            <a:prstGeom prst="rect">
              <a:avLst/>
            </a:prstGeom>
          </p:spPr>
          <p:txBody>
            <a:bodyPr wrap="square" lIns="0" tIns="36000" rIns="0" bIns="0">
              <a:spAutoFit/>
            </a:bodyPr>
            <a:lstStyle/>
            <a:p>
              <a:pPr indent="-274320" defTabSz="1018824" fontAlgn="auto">
                <a:spcBef>
                  <a:spcPts val="0"/>
                </a:spcBef>
                <a:spcAft>
                  <a:spcPts val="150"/>
                </a:spcAft>
              </a:pPr>
              <a:r>
                <a:rPr lang="en-US" sz="1600" dirty="0">
                  <a:solidFill>
                    <a:srgbClr val="084A9C"/>
                  </a:solidFill>
                  <a:latin typeface="Times New Roman" panose="02020603050405020304" pitchFamily="18" charset="0"/>
                  <a:cs typeface="Times New Roman" panose="02020603050405020304" pitchFamily="18" charset="0"/>
                </a:rPr>
                <a:t>Launch of provider</a:t>
              </a:r>
            </a:p>
            <a:p>
              <a:pPr indent="-274320" defTabSz="1018824" fontAlgn="auto">
                <a:spcBef>
                  <a:spcPts val="0"/>
                </a:spcBef>
                <a:spcAft>
                  <a:spcPts val="150"/>
                </a:spcAft>
              </a:pPr>
              <a:r>
                <a:rPr lang="en-US" sz="1600" dirty="0">
                  <a:solidFill>
                    <a:srgbClr val="084A9C"/>
                  </a:solidFill>
                  <a:latin typeface="Times New Roman" panose="02020603050405020304" pitchFamily="18" charset="0"/>
                  <a:cs typeface="Times New Roman" panose="02020603050405020304" pitchFamily="18" charset="0"/>
                </a:rPr>
                <a:t>look-up tool</a:t>
              </a:r>
            </a:p>
            <a:p>
              <a:pPr indent="-274320" defTabSz="1018824" fontAlgn="auto">
                <a:spcBef>
                  <a:spcPts val="0"/>
                </a:spcBef>
                <a:spcAft>
                  <a:spcPts val="150"/>
                </a:spcAft>
              </a:pPr>
              <a:endParaRPr lang="en-GB" sz="1600" dirty="0">
                <a:solidFill>
                  <a:srgbClr val="084A9C"/>
                </a:solidFill>
                <a:latin typeface="Times New Roman" panose="02020603050405020304" pitchFamily="18" charset="0"/>
                <a:cs typeface="Times New Roman" panose="02020603050405020304" pitchFamily="18" charset="0"/>
              </a:endParaRPr>
            </a:p>
          </p:txBody>
        </p:sp>
        <p:cxnSp>
          <p:nvCxnSpPr>
            <p:cNvPr id="130" name="Straight Connector 129"/>
            <p:cNvCxnSpPr>
              <a:endCxn id="111" idx="2"/>
            </p:cNvCxnSpPr>
            <p:nvPr/>
          </p:nvCxnSpPr>
          <p:spPr>
            <a:xfrm>
              <a:off x="1694286" y="4000584"/>
              <a:ext cx="1803555" cy="1252"/>
            </a:xfrm>
            <a:prstGeom prst="line">
              <a:avLst/>
            </a:prstGeom>
            <a:noFill/>
            <a:ln w="9525" cap="flat" cmpd="sng" algn="ctr">
              <a:solidFill>
                <a:srgbClr val="084A9C"/>
              </a:solidFill>
              <a:prstDash val="sysDash"/>
            </a:ln>
            <a:effectLst/>
          </p:spPr>
        </p:cxnSp>
        <p:sp>
          <p:nvSpPr>
            <p:cNvPr id="131" name="Rectangle 130"/>
            <p:cNvSpPr/>
            <p:nvPr/>
          </p:nvSpPr>
          <p:spPr>
            <a:xfrm>
              <a:off x="1694285" y="3789963"/>
              <a:ext cx="1008033" cy="247492"/>
            </a:xfrm>
            <a:prstGeom prst="rect">
              <a:avLst/>
            </a:prstGeom>
          </p:spPr>
          <p:txBody>
            <a:bodyPr wrap="square" lIns="0" tIns="0" rIns="0" bIns="36000">
              <a:spAutoFit/>
            </a:bodyPr>
            <a:lstStyle/>
            <a:p>
              <a:pPr defTabSz="1018824" fontAlgn="auto">
                <a:spcBef>
                  <a:spcPts val="0"/>
                </a:spcBef>
                <a:spcAft>
                  <a:spcPts val="0"/>
                </a:spcAft>
              </a:pPr>
              <a:r>
                <a:rPr lang="en-GB" sz="1600" b="1" i="1" dirty="0">
                  <a:solidFill>
                    <a:srgbClr val="084A9C"/>
                  </a:solidFill>
                  <a:latin typeface="Times New Roman" panose="02020603050405020304" pitchFamily="18" charset="0"/>
                  <a:cs typeface="Times New Roman" panose="02020603050405020304" pitchFamily="18" charset="0"/>
                </a:rPr>
                <a:t>June 2018</a:t>
              </a:r>
              <a:endParaRPr lang="en-GB" sz="1600" dirty="0">
                <a:solidFill>
                  <a:srgbClr val="084A9C"/>
                </a:solidFill>
                <a:latin typeface="Times New Roman" panose="02020603050405020304" pitchFamily="18" charset="0"/>
                <a:cs typeface="Times New Roman" panose="02020603050405020304" pitchFamily="18" charset="0"/>
              </a:endParaRPr>
            </a:p>
          </p:txBody>
        </p:sp>
        <p:sp>
          <p:nvSpPr>
            <p:cNvPr id="132" name="Rectangle 131"/>
            <p:cNvSpPr/>
            <p:nvPr/>
          </p:nvSpPr>
          <p:spPr>
            <a:xfrm>
              <a:off x="4210525" y="4332473"/>
              <a:ext cx="1248150" cy="247492"/>
            </a:xfrm>
            <a:prstGeom prst="rect">
              <a:avLst/>
            </a:prstGeom>
          </p:spPr>
          <p:txBody>
            <a:bodyPr wrap="square" lIns="0" tIns="0" rIns="0" bIns="36000">
              <a:spAutoFit/>
            </a:bodyPr>
            <a:lstStyle/>
            <a:p>
              <a:pPr algn="r" defTabSz="1018824" fontAlgn="auto">
                <a:spcBef>
                  <a:spcPts val="0"/>
                </a:spcBef>
                <a:spcAft>
                  <a:spcPts val="0"/>
                </a:spcAft>
              </a:pPr>
              <a:r>
                <a:rPr lang="en-GB" sz="1600" b="1" i="1" dirty="0">
                  <a:solidFill>
                    <a:srgbClr val="084A9C"/>
                  </a:solidFill>
                  <a:latin typeface="Times New Roman" panose="02020603050405020304" pitchFamily="18" charset="0"/>
                  <a:cs typeface="Times New Roman" panose="02020603050405020304" pitchFamily="18" charset="0"/>
                </a:rPr>
                <a:t>October 2018</a:t>
              </a:r>
              <a:endParaRPr lang="en-GB" sz="1600" dirty="0">
                <a:solidFill>
                  <a:srgbClr val="084A9C"/>
                </a:solidFill>
                <a:latin typeface="Times New Roman" panose="02020603050405020304" pitchFamily="18" charset="0"/>
                <a:cs typeface="Times New Roman" panose="02020603050405020304" pitchFamily="18" charset="0"/>
              </a:endParaRPr>
            </a:p>
          </p:txBody>
        </p:sp>
        <p:sp>
          <p:nvSpPr>
            <p:cNvPr id="133" name="Rectangle 132" title="Apr 16, 2019"/>
            <p:cNvSpPr/>
            <p:nvPr/>
          </p:nvSpPr>
          <p:spPr>
            <a:xfrm>
              <a:off x="1694285" y="4892028"/>
              <a:ext cx="1268491" cy="247492"/>
            </a:xfrm>
            <a:prstGeom prst="rect">
              <a:avLst/>
            </a:prstGeom>
          </p:spPr>
          <p:txBody>
            <a:bodyPr wrap="square" lIns="0" tIns="0" rIns="0" bIns="36000">
              <a:spAutoFit/>
            </a:bodyPr>
            <a:lstStyle/>
            <a:p>
              <a:pPr defTabSz="1018824" fontAlgn="auto">
                <a:spcBef>
                  <a:spcPts val="0"/>
                </a:spcBef>
                <a:spcAft>
                  <a:spcPts val="0"/>
                </a:spcAft>
              </a:pPr>
              <a:r>
                <a:rPr lang="en-GB" sz="1600" b="1" i="1" dirty="0">
                  <a:solidFill>
                    <a:srgbClr val="084A9C"/>
                  </a:solidFill>
                  <a:latin typeface="Times New Roman" panose="02020603050405020304" pitchFamily="18" charset="0"/>
                  <a:cs typeface="Times New Roman" panose="02020603050405020304" pitchFamily="18" charset="0"/>
                </a:rPr>
                <a:t>Apr 16, 2019</a:t>
              </a:r>
              <a:endParaRPr lang="en-GB" sz="1600" dirty="0">
                <a:solidFill>
                  <a:srgbClr val="084A9C"/>
                </a:solidFill>
                <a:latin typeface="Times New Roman" panose="02020603050405020304" pitchFamily="18" charset="0"/>
                <a:cs typeface="Times New Roman" panose="02020603050405020304" pitchFamily="18" charset="0"/>
              </a:endParaRPr>
            </a:p>
          </p:txBody>
        </p:sp>
      </p:grpSp>
      <p:sp>
        <p:nvSpPr>
          <p:cNvPr id="31" name="Oval 30" descr="- Return MBI on remittance advice &#10;- MBI shared with downstream partner" title="October 2018"/>
          <p:cNvSpPr/>
          <p:nvPr/>
        </p:nvSpPr>
        <p:spPr bwMode="ltGray">
          <a:xfrm>
            <a:off x="3929569" y="4405116"/>
            <a:ext cx="203528" cy="202654"/>
          </a:xfrm>
          <a:prstGeom prst="ellipse">
            <a:avLst/>
          </a:prstGeom>
          <a:solidFill>
            <a:srgbClr val="084A9C"/>
          </a:solidFill>
          <a:ln w="19050" cap="flat" cmpd="sng" algn="ctr">
            <a:solidFill>
              <a:srgbClr val="084A9C"/>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32" name="Oval 31" descr="Deadline for issuance of new Medicare cards &#10;" title="April 16, 2019"/>
          <p:cNvSpPr/>
          <p:nvPr/>
        </p:nvSpPr>
        <p:spPr bwMode="ltGray">
          <a:xfrm>
            <a:off x="4046111" y="5041601"/>
            <a:ext cx="203528" cy="202654"/>
          </a:xfrm>
          <a:prstGeom prst="ellipse">
            <a:avLst/>
          </a:prstGeom>
          <a:solidFill>
            <a:srgbClr val="084A9C"/>
          </a:solidFill>
          <a:ln w="19050" cap="flat" cmpd="sng" algn="ctr">
            <a:solidFill>
              <a:srgbClr val="084A9C"/>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2200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104646"/>
            <a:ext cx="8512175" cy="5416868"/>
          </a:xfrm>
          <a:prstGeom prst="rect">
            <a:avLst/>
          </a:prstGeom>
        </p:spPr>
        <p:txBody>
          <a:bodyPr vert="horz" wrap="square" lIns="0" tIns="0" rIns="0" bIns="0" rtlCol="0">
            <a:spAutoFit/>
          </a:bodyPr>
          <a:lstStyle/>
          <a:p>
            <a:pPr marL="355600" indent="-342900" fontAlgn="auto">
              <a:spcBef>
                <a:spcPts val="0"/>
              </a:spcBef>
              <a:spcAft>
                <a:spcPts val="0"/>
              </a:spcAft>
              <a:buSzPct val="105000"/>
              <a:buFont typeface="Arial"/>
              <a:buChar char="•"/>
              <a:tabLst>
                <a:tab pos="354965" algn="l"/>
                <a:tab pos="355600" algn="l"/>
              </a:tabLst>
            </a:pPr>
            <a:r>
              <a:rPr lang="en-US" sz="2200" dirty="0">
                <a:latin typeface="Times New Roman"/>
                <a:cs typeface="Times New Roman"/>
              </a:rPr>
              <a:t>The transition period continues </a:t>
            </a:r>
            <a:r>
              <a:rPr lang="en-US" sz="2200" b="1" dirty="0">
                <a:latin typeface="Times New Roman"/>
                <a:cs typeface="Times New Roman"/>
              </a:rPr>
              <a:t>through </a:t>
            </a:r>
            <a:r>
              <a:rPr lang="en-US" sz="2200" b="1" spc="-5" dirty="0">
                <a:latin typeface="Times New Roman"/>
                <a:cs typeface="Times New Roman"/>
              </a:rPr>
              <a:t>December </a:t>
            </a:r>
            <a:r>
              <a:rPr lang="en-US" sz="2200" b="1" spc="5" dirty="0">
                <a:latin typeface="Times New Roman"/>
                <a:cs typeface="Times New Roman"/>
              </a:rPr>
              <a:t>31,</a:t>
            </a:r>
            <a:r>
              <a:rPr lang="en-US" sz="2200" b="1" spc="-340" dirty="0">
                <a:latin typeface="Times New Roman"/>
                <a:cs typeface="Times New Roman"/>
              </a:rPr>
              <a:t>  </a:t>
            </a:r>
            <a:r>
              <a:rPr lang="en-US" sz="2200" b="1" spc="5" dirty="0">
                <a:latin typeface="Times New Roman"/>
                <a:cs typeface="Times New Roman"/>
              </a:rPr>
              <a:t>2019. </a:t>
            </a:r>
          </a:p>
          <a:p>
            <a:pPr marL="12700" fontAlgn="auto">
              <a:spcBef>
                <a:spcPts val="0"/>
              </a:spcBef>
              <a:spcAft>
                <a:spcPts val="0"/>
              </a:spcAft>
              <a:buSzPct val="105000"/>
              <a:tabLst>
                <a:tab pos="354965" algn="l"/>
                <a:tab pos="355600" algn="l"/>
              </a:tabLst>
            </a:pPr>
            <a:endParaRPr lang="en-US" sz="2200" b="1" dirty="0">
              <a:latin typeface="Times New Roman"/>
              <a:cs typeface="Times New Roman"/>
            </a:endParaRPr>
          </a:p>
          <a:p>
            <a:pPr marL="355600" indent="-342900" fontAlgn="auto">
              <a:spcBef>
                <a:spcPts val="0"/>
              </a:spcBef>
              <a:spcAft>
                <a:spcPts val="0"/>
              </a:spcAft>
              <a:buSzPct val="105000"/>
              <a:buFont typeface="Arial"/>
              <a:buChar char="•"/>
              <a:tabLst>
                <a:tab pos="354965" algn="l"/>
                <a:tab pos="355600" algn="l"/>
              </a:tabLst>
            </a:pPr>
            <a:r>
              <a:rPr lang="en-US" sz="2200" dirty="0">
                <a:latin typeface="Times New Roman" panose="02020603050405020304" pitchFamily="18" charset="0"/>
                <a:cs typeface="Times New Roman" panose="02020603050405020304" pitchFamily="18" charset="0"/>
              </a:rPr>
              <a:t>CMS is accepting, using for processing, and returning to stakeholders </a:t>
            </a:r>
            <a:r>
              <a:rPr lang="en-US" sz="2200" spc="-5" dirty="0">
                <a:latin typeface="Times New Roman" panose="02020603050405020304" pitchFamily="18" charset="0"/>
                <a:cs typeface="Times New Roman" panose="02020603050405020304" pitchFamily="18" charset="0"/>
              </a:rPr>
              <a:t>either</a:t>
            </a:r>
            <a:r>
              <a:rPr lang="en-US" sz="2200" spc="-195"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the MBI or HICN, whichever is </a:t>
            </a:r>
            <a:r>
              <a:rPr lang="en-US" sz="2200" spc="-5" dirty="0">
                <a:latin typeface="Times New Roman" panose="02020603050405020304" pitchFamily="18" charset="0"/>
                <a:cs typeface="Times New Roman" panose="02020603050405020304" pitchFamily="18" charset="0"/>
              </a:rPr>
              <a:t>submitted on the claim, </a:t>
            </a:r>
            <a:r>
              <a:rPr lang="en-US" sz="2200" dirty="0">
                <a:latin typeface="Times New Roman" panose="02020603050405020304" pitchFamily="18" charset="0"/>
                <a:cs typeface="Times New Roman" panose="02020603050405020304" pitchFamily="18" charset="0"/>
              </a:rPr>
              <a:t>during the transition</a:t>
            </a:r>
            <a:r>
              <a:rPr lang="en-US" sz="2200" spc="-145"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period.</a:t>
            </a:r>
          </a:p>
          <a:p>
            <a:pPr marL="12700" fontAlgn="auto">
              <a:spcBef>
                <a:spcPts val="0"/>
              </a:spcBef>
              <a:spcAft>
                <a:spcPts val="0"/>
              </a:spcAft>
              <a:buSzPct val="105000"/>
              <a:tabLst>
                <a:tab pos="354965" algn="l"/>
                <a:tab pos="355600" algn="l"/>
              </a:tabLst>
            </a:pPr>
            <a:endParaRPr lang="en-US" sz="2200" dirty="0">
              <a:latin typeface="Times New Roman"/>
              <a:cs typeface="Times New Roman"/>
            </a:endParaRPr>
          </a:p>
          <a:p>
            <a:pPr marL="355600" marR="5080" indent="-342900" fontAlgn="auto">
              <a:spcBef>
                <a:spcPts val="0"/>
              </a:spcBef>
              <a:spcAft>
                <a:spcPts val="0"/>
              </a:spcAft>
              <a:buSzPct val="105000"/>
              <a:buFont typeface="Arial"/>
              <a:buChar char="•"/>
              <a:tabLst>
                <a:tab pos="354965" algn="l"/>
                <a:tab pos="355600" algn="l"/>
              </a:tabLst>
            </a:pPr>
            <a:r>
              <a:rPr lang="en-US" sz="2200" b="1" dirty="0">
                <a:latin typeface="Times New Roman"/>
                <a:cs typeface="Times New Roman"/>
              </a:rPr>
              <a:t>We encourage all stakeholders </a:t>
            </a:r>
            <a:r>
              <a:rPr lang="en-US" sz="2200" b="1" spc="5" dirty="0">
                <a:latin typeface="Times New Roman"/>
                <a:cs typeface="Times New Roman"/>
              </a:rPr>
              <a:t>who </a:t>
            </a:r>
            <a:r>
              <a:rPr lang="en-US" sz="2200" b="1" dirty="0">
                <a:latin typeface="Times New Roman"/>
                <a:cs typeface="Times New Roman"/>
              </a:rPr>
              <a:t>submit or receive transactions with the HICN to start submitting or exchanging the MBI now.  </a:t>
            </a:r>
          </a:p>
          <a:p>
            <a:pPr marL="12700" marR="5080" fontAlgn="auto">
              <a:spcBef>
                <a:spcPts val="0"/>
              </a:spcBef>
              <a:spcAft>
                <a:spcPts val="0"/>
              </a:spcAft>
              <a:buSzPct val="105000"/>
              <a:tabLst>
                <a:tab pos="354965" algn="l"/>
                <a:tab pos="355600" algn="l"/>
              </a:tabLst>
            </a:pPr>
            <a:endParaRPr lang="en-US" sz="2200" dirty="0">
              <a:latin typeface="Times New Roman"/>
              <a:cs typeface="Times New Roman"/>
            </a:endParaRPr>
          </a:p>
          <a:p>
            <a:pPr marL="355600" marR="5080" indent="-342900" fontAlgn="auto">
              <a:spcBef>
                <a:spcPts val="0"/>
              </a:spcBef>
              <a:spcAft>
                <a:spcPts val="0"/>
              </a:spcAft>
              <a:buSzPct val="105000"/>
              <a:buFont typeface="Arial"/>
              <a:buChar char="•"/>
              <a:tabLst>
                <a:tab pos="354965" algn="l"/>
                <a:tab pos="355600" algn="l"/>
              </a:tabLst>
            </a:pPr>
            <a:r>
              <a:rPr lang="en-US" sz="2200" dirty="0">
                <a:latin typeface="Times New Roman" panose="02020603050405020304" pitchFamily="18" charset="0"/>
                <a:cs typeface="Times New Roman" panose="02020603050405020304" pitchFamily="18" charset="0"/>
              </a:rPr>
              <a:t>CMS is actively monitoring the use of  HICNs and MBIs to ensure that everyone is ready to use MBIs only by January 1, 2020. </a:t>
            </a:r>
          </a:p>
          <a:p>
            <a:pPr marL="355600" marR="5080" indent="-342900" fontAlgn="auto">
              <a:spcBef>
                <a:spcPts val="0"/>
              </a:spcBef>
              <a:spcAft>
                <a:spcPts val="0"/>
              </a:spcAft>
              <a:buSzPct val="105000"/>
              <a:buFont typeface="Arial"/>
              <a:buChar char="•"/>
              <a:tabLst>
                <a:tab pos="354965" algn="l"/>
                <a:tab pos="355600" algn="l"/>
              </a:tabLst>
            </a:pPr>
            <a:endParaRPr lang="en-US" sz="2200" dirty="0">
              <a:latin typeface="Times New Roman"/>
              <a:cs typeface="Times New Roman"/>
            </a:endParaRPr>
          </a:p>
          <a:p>
            <a:pPr marL="12700" marR="5080" algn="ctr" fontAlgn="auto">
              <a:spcBef>
                <a:spcPts val="0"/>
              </a:spcBef>
              <a:spcAft>
                <a:spcPts val="0"/>
              </a:spcAft>
              <a:buSzPct val="105000"/>
              <a:tabLst>
                <a:tab pos="354965" algn="l"/>
                <a:tab pos="355600" algn="l"/>
              </a:tabLst>
            </a:pPr>
            <a:r>
              <a:rPr lang="en-US" sz="2200" b="1" u="sng" dirty="0">
                <a:latin typeface="Times New Roman" panose="02020603050405020304" pitchFamily="18" charset="0"/>
                <a:cs typeface="Times New Roman" panose="02020603050405020304" pitchFamily="18" charset="0"/>
              </a:rPr>
              <a:t>79% of  Medicare fee-for-service claims now include the MBI!</a:t>
            </a:r>
            <a:endParaRPr lang="en-US" sz="2200" b="1" dirty="0">
              <a:latin typeface="Times New Roman" panose="02020603050405020304" pitchFamily="18" charset="0"/>
              <a:cs typeface="Times New Roman" panose="02020603050405020304" pitchFamily="18" charset="0"/>
            </a:endParaRPr>
          </a:p>
          <a:p>
            <a:pPr marL="12700" marR="5080" fontAlgn="auto">
              <a:spcBef>
                <a:spcPts val="0"/>
              </a:spcBef>
              <a:spcAft>
                <a:spcPts val="0"/>
              </a:spcAft>
              <a:buSzPct val="105000"/>
              <a:tabLst>
                <a:tab pos="354965" algn="l"/>
                <a:tab pos="355600" algn="l"/>
              </a:tabLst>
            </a:pPr>
            <a:endParaRPr lang="en-US" sz="2200" b="1" dirty="0">
              <a:latin typeface="Times New Roman" panose="02020603050405020304" pitchFamily="18" charset="0"/>
              <a:cs typeface="Times New Roman" panose="02020603050405020304" pitchFamily="18" charset="0"/>
            </a:endParaRPr>
          </a:p>
          <a:p>
            <a:pPr marL="355600" indent="-342900" fontAlgn="auto">
              <a:spcBef>
                <a:spcPts val="0"/>
              </a:spcBef>
              <a:spcAft>
                <a:spcPts val="0"/>
              </a:spcAft>
              <a:buSzPct val="105000"/>
              <a:buFont typeface="Arial"/>
              <a:buChar char="•"/>
              <a:tabLst>
                <a:tab pos="354965" algn="l"/>
                <a:tab pos="355600" algn="l"/>
              </a:tabLst>
            </a:pPr>
            <a:endParaRPr lang="en-US" sz="2200" dirty="0">
              <a:latin typeface="Times New Roman" panose="02020603050405020304" pitchFamily="18" charset="0"/>
              <a:cs typeface="Times New Roman" panose="02020603050405020304" pitchFamily="18" charset="0"/>
            </a:endParaRPr>
          </a:p>
          <a:p>
            <a:pPr marL="12700" fontAlgn="auto">
              <a:spcBef>
                <a:spcPts val="0"/>
              </a:spcBef>
              <a:spcAft>
                <a:spcPts val="0"/>
              </a:spcAft>
              <a:buSzPct val="105000"/>
              <a:tabLst>
                <a:tab pos="354965" algn="l"/>
                <a:tab pos="355600" algn="l"/>
              </a:tabLst>
            </a:pPr>
            <a:endParaRPr lang="en-US" sz="2200" dirty="0">
              <a:solidFill>
                <a:prstClr val="black"/>
              </a:solidFill>
              <a:latin typeface="Times New Roman" panose="02020603050405020304" pitchFamily="18" charset="0"/>
              <a:cs typeface="Times New Roman" panose="02020603050405020304" pitchFamily="18" charset="0"/>
            </a:endParaRPr>
          </a:p>
        </p:txBody>
      </p:sp>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b="1" spc="-5" dirty="0"/>
              <a:t>Using the New Medicare Number – During Transition</a:t>
            </a:r>
          </a:p>
        </p:txBody>
      </p:sp>
      <p:sp>
        <p:nvSpPr>
          <p:cNvPr id="5" name="Slide Number Placeholder 4"/>
          <p:cNvSpPr>
            <a:spLocks noGrp="1"/>
          </p:cNvSpPr>
          <p:nvPr>
            <p:ph type="sldNum" sz="quarter" idx="4294967295"/>
          </p:nvPr>
        </p:nvSpPr>
        <p:spPr>
          <a:xfrm>
            <a:off x="7010400" y="6492875"/>
            <a:ext cx="2133600" cy="365125"/>
          </a:xfrm>
        </p:spPr>
        <p:txBody>
          <a:bodyPr/>
          <a:lstStyle/>
          <a:p>
            <a:fld id="{7022FF3C-310F-4809-A5BE-BC5BA8AA108D}" type="slidenum">
              <a:rPr>
                <a:solidFill>
                  <a:prstClr val="black">
                    <a:tint val="75000"/>
                  </a:prstClr>
                </a:solidFill>
              </a:rPr>
              <a:pPr/>
              <a:t>9</a:t>
            </a:fld>
            <a:endParaRPr dirty="0">
              <a:solidFill>
                <a:prstClr val="black">
                  <a:tint val="75000"/>
                </a:prstClr>
              </a:solidFill>
            </a:endParaRPr>
          </a:p>
        </p:txBody>
      </p:sp>
    </p:spTree>
    <p:extLst>
      <p:ext uri="{BB962C8B-B14F-4D97-AF65-F5344CB8AC3E}">
        <p14:creationId xmlns:p14="http://schemas.microsoft.com/office/powerpoint/2010/main" val="7283860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Social Security Number Removal Initiative Program Update&amp;quot;&quot;/&gt;&lt;property id=&quot;20307&quot; value=&quot;270&quot;/&gt;&lt;/object&gt;&lt;object type=&quot;3&quot; unique_id=&quot;10004&quot;&gt;&lt;property id=&quot;20148&quot; value=&quot;5&quot;/&gt;&lt;property id=&quot;20300&quot; value=&quot;Slide 2 - &amp;quot;Agenda&amp;quot;&quot;/&gt;&lt;property id=&quot;20307&quot; value=&quot;305&quot;/&gt;&lt;/object&gt;&lt;object type=&quot;3&quot; unique_id=&quot;10763&quot;&gt;&lt;property id=&quot;20148&quot; value=&quot;5&quot;/&gt;&lt;property id=&quot;20300&quot; value=&quot;Slide 16 - &amp;quot;Administrative Update&amp;quot;&quot;/&gt;&lt;property id=&quot;20307&quot; value=&quot;370&quot;/&gt;&lt;/object&gt;&lt;object type=&quot;3&quot; unique_id=&quot;10765&quot;&gt;&lt;property id=&quot;20148&quot; value=&quot;5&quot;/&gt;&lt;property id=&quot;20300&quot; value=&quot;Slide 3 - &amp;quot;Key Work Product Updates Document Reviews and Updates&amp;quot;&quot;/&gt;&lt;property id=&quot;20307&quot; value=&quot;460&quot;/&gt;&lt;/object&gt;&lt;object type=&quot;3&quot; unique_id=&quot;10766&quot;&gt;&lt;property id=&quot;20148&quot; value=&quot;5&quot;/&gt;&lt;property id=&quot;20300&quot; value=&quot;Slide 4 - &amp;quot;Change Management Plan&amp;quot;&quot;/&gt;&lt;property id=&quot;20307&quot; value=&quot;474&quot;/&gt;&lt;/object&gt;&lt;object type=&quot;3&quot; unique_id=&quot;10767&quot;&gt;&lt;property id=&quot;20148&quot; value=&quot;5&quot;/&gt;&lt;property id=&quot;20300&quot; value=&quot;Slide 5 - &amp;quot;Change Management Plan IT System CCBs&amp;quot;&quot;/&gt;&lt;property id=&quot;20307&quot; value=&quot;475&quot;/&gt;&lt;/object&gt;&lt;object type=&quot;3&quot; unique_id=&quot;10768&quot;&gt;&lt;property id=&quot;20148&quot; value=&quot;5&quot;/&gt;&lt;property id=&quot;20300&quot; value=&quot;Slide 6 - &amp;quot;Change Management Plan IT System CCBs (continued)&amp;quot;&quot;/&gt;&lt;property id=&quot;20307&quot; value=&quot;476&quot;/&gt;&lt;/object&gt;&lt;object type=&quot;3&quot; unique_id=&quot;10769&quot;&gt;&lt;property id=&quot;20148&quot; value=&quot;5&quot;/&gt;&lt;property id=&quot;20300&quot; value=&quot;Slide 7 - &amp;quot;Project Portfolio Management Plan&amp;quot;&quot;/&gt;&lt;property id=&quot;20307&quot; value=&quot;477&quot;/&gt;&lt;/object&gt;&lt;object type=&quot;3&quot; unique_id=&quot;10770&quot;&gt;&lt;property id=&quot;20148&quot; value=&quot;5&quot;/&gt;&lt;property id=&quot;20300&quot; value=&quot;Slide 8 - &amp;quot;Program Management Plan and Program Performance Management Plan&amp;quot;&quot;/&gt;&lt;property id=&quot;20307&quot; value=&quot;478&quot;/&gt;&lt;/object&gt;&lt;object type=&quot;3&quot; unique_id=&quot;10771&quot;&gt;&lt;property id=&quot;20148&quot; value=&quot;5&quot;/&gt;&lt;property id=&quot;20300&quot; value=&quot;Slide 9 - &amp;quot;Schedule Management Plan&amp;quot;&quot;/&gt;&lt;property id=&quot;20307&quot; value=&quot;480&quot;/&gt;&lt;/object&gt;&lt;object type=&quot;3&quot; unique_id=&quot;10772&quot;&gt;&lt;property id=&quot;20148&quot; value=&quot;5&quot;/&gt;&lt;property id=&quot;20300&quot; value=&quot;Slide 10 - &amp;quot;Key Work Product Updates SSNRI Cost Workbooks&amp;quot;&quot;/&gt;&lt;property id=&quot;20307&quot; value=&quot;473&quot;/&gt;&lt;/object&gt;&lt;object type=&quot;3&quot; unique_id=&quot;10773&quot;&gt;&lt;property id=&quot;20148&quot; value=&quot;5&quot;/&gt;&lt;property id=&quot;20300&quot; value=&quot;Slide 11 - &amp;quot;Key Work Product Updates SSNRI Cost Workbooks (continued)&amp;quot;&quot;/&gt;&lt;property id=&quot;20307&quot; value=&quot;462&quot;/&gt;&lt;/object&gt;&lt;object type=&quot;3&quot; unique_id=&quot;10774&quot;&gt;&lt;property id=&quot;20148&quot; value=&quot;5&quot;/&gt;&lt;property id=&quot;20300&quot; value=&quot;Slide 12 - &amp;quot;Key Work Product Updates  Cost Workbooks Change Management&amp;quot;&quot;/&gt;&lt;property id=&quot;20307&quot; value=&quot;481&quot;/&gt;&lt;/object&gt;&lt;object type=&quot;3&quot; unique_id=&quot;10775&quot;&gt;&lt;property id=&quot;20148&quot; value=&quot;5&quot;/&gt;&lt;property id=&quot;20300&quot; value=&quot;Slide 13 - &amp;quot;Key Work Product Updates Requirements Update&amp;quot;&quot;/&gt;&lt;property id=&quot;20307&quot; value=&quot;454&quot;/&gt;&lt;/object&gt;&lt;object type=&quot;3&quot; unique_id=&quot;10776&quot;&gt;&lt;property id=&quot;20148&quot; value=&quot;5&quot;/&gt;&lt;property id=&quot;20300&quot; value=&quot;Slide 14 - &amp;quot;Key Work Product Updates Transition Period Exceptions&amp;quot;&quot;/&gt;&lt;property id=&quot;20307&quot; value=&quot;472&quot;/&gt;&lt;/object&gt;&lt;object type=&quot;3&quot; unique_id=&quot;10777&quot;&gt;&lt;property id=&quot;20148&quot; value=&quot;5&quot;/&gt;&lt;property id=&quot;20300&quot; value=&quot;Slide 15 - &amp;quot;ESC Future Discussion Topics&amp;quot;&quot;/&gt;&lt;property id=&quot;20307&quot; value=&quot;413&quot;/&gt;&lt;/object&gt;&lt;object type=&quot;3&quot; unique_id=&quot;10778&quot;&gt;&lt;property id=&quot;20148&quot; value=&quot;5&quot;/&gt;&lt;property id=&quot;20300&quot; value=&quot;Slide 17 - &amp;quot;IPT Tasks&amp;quot;&quot;/&gt;&lt;property id=&quot;20307&quot; value=&quot;452&quot;/&gt;&lt;/object&gt;&lt;/object&gt;&lt;object type=&quot;8&quot; unique_id=&quot;10062&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sisl xmlns:xsi="http://www.w3.org/2001/XMLSchema-instance" xmlns:xsd="http://www.w3.org/2001/XMLSchema" xmlns="http://www.boldonjames.com/2008/01/sie/internal/label" sislVersion="0" policy="c8d5760e-638a-47e8-9e2e-1226c2cb268d" origin="userSelected">
  <element uid="8935ac63-702f-4c65-b397-2d3f3e0964be" value=""/>
</sisl>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3BFE4208F980C94286AF381FC6BFD17B" ma:contentTypeVersion="10" ma:contentTypeDescription="Create a new document." ma:contentTypeScope="" ma:versionID="13474e850427a1a0710f736724635d84">
  <xsd:schema xmlns:xsd="http://www.w3.org/2001/XMLSchema" xmlns:xs="http://www.w3.org/2001/XMLSchema" xmlns:p="http://schemas.microsoft.com/office/2006/metadata/properties" xmlns:ns3="d2d0d130-4634-4a3f-9bb3-076386312bb7" targetNamespace="http://schemas.microsoft.com/office/2006/metadata/properties" ma:root="true" ma:fieldsID="6c0455f7ebd394bfbc37c6f6e88b760c" ns3:_="">
    <xsd:import namespace="d2d0d130-4634-4a3f-9bb3-076386312bb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d0d130-4634-4a3f-9bb3-076386312b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CA001F-9C9D-4111-8C55-9F2335682BB4}">
  <ds:schemaRefs>
    <ds:schemaRef ds:uri="http://www.w3.org/2001/XMLSchema"/>
    <ds:schemaRef ds:uri="http://www.boldonjames.com/2008/01/sie/internal/label"/>
  </ds:schemaRefs>
</ds:datastoreItem>
</file>

<file path=customXml/itemProps2.xml><?xml version="1.0" encoding="utf-8"?>
<ds:datastoreItem xmlns:ds="http://schemas.openxmlformats.org/officeDocument/2006/customXml" ds:itemID="{15C362A5-0A9F-4572-829D-FCD28288B021}">
  <ds:schemaRefs>
    <ds:schemaRef ds:uri="http://purl.org/dc/elements/1.1/"/>
    <ds:schemaRef ds:uri="http://schemas.openxmlformats.org/package/2006/metadata/core-properties"/>
    <ds:schemaRef ds:uri="http://purl.org/dc/dcmitype/"/>
    <ds:schemaRef ds:uri="http://schemas.microsoft.com/office/2006/metadata/properties"/>
    <ds:schemaRef ds:uri="http://www.w3.org/XML/1998/namespace"/>
    <ds:schemaRef ds:uri="http://schemas.microsoft.com/office/2006/documentManagement/types"/>
    <ds:schemaRef ds:uri="d2d0d130-4634-4a3f-9bb3-076386312bb7"/>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F5260C0E-CB91-4D39-B8A1-3E69BD096142}">
  <ds:schemaRefs>
    <ds:schemaRef ds:uri="http://schemas.microsoft.com/sharepoint/v3/contenttype/forms"/>
  </ds:schemaRefs>
</ds:datastoreItem>
</file>

<file path=customXml/itemProps4.xml><?xml version="1.0" encoding="utf-8"?>
<ds:datastoreItem xmlns:ds="http://schemas.openxmlformats.org/officeDocument/2006/customXml" ds:itemID="{A1B626F8-9E4E-4066-BC39-644C27F0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d0d130-4634-4a3f-9bb3-076386312b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51404</TotalTime>
  <Words>2016</Words>
  <Application>Microsoft Office PowerPoint</Application>
  <PresentationFormat>On-screen Show (4:3)</PresentationFormat>
  <Paragraphs>232</Paragraphs>
  <Slides>19</Slides>
  <Notes>19</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19</vt:i4>
      </vt:variant>
    </vt:vector>
  </HeadingPairs>
  <TitlesOfParts>
    <vt:vector size="27" baseType="lpstr">
      <vt:lpstr>Arial</vt:lpstr>
      <vt:lpstr>Calibri</vt:lpstr>
      <vt:lpstr>Times New Roman</vt:lpstr>
      <vt:lpstr>Office Theme</vt:lpstr>
      <vt:lpstr>6_Office Theme</vt:lpstr>
      <vt:lpstr>13_Office Theme</vt:lpstr>
      <vt:lpstr>3_Office Theme</vt:lpstr>
      <vt:lpstr>4_Office Theme</vt:lpstr>
      <vt:lpstr>New Medicare Card Project</vt:lpstr>
      <vt:lpstr>We Are Nearing the Finish Line!</vt:lpstr>
      <vt:lpstr>New Medicare Card Mailing Complete</vt:lpstr>
      <vt:lpstr>   Key Points to Reinforce with Beneficiaries </vt:lpstr>
      <vt:lpstr>Key Points to Reinforce with Beneficiaries</vt:lpstr>
      <vt:lpstr>MyMedicare.gov - View or Print new Medicare card</vt:lpstr>
      <vt:lpstr>Transition Period (OCCURING NOW) April 1, 2018 – December 31, 2019 </vt:lpstr>
      <vt:lpstr>Transition Period Milestones</vt:lpstr>
      <vt:lpstr>Using the New Medicare Number – During Transition</vt:lpstr>
      <vt:lpstr>New Medicare Number HICN Exception Usage After the Transition Period</vt:lpstr>
      <vt:lpstr>Key Points for Providers</vt:lpstr>
      <vt:lpstr>Using the New Medicare Number – Providers </vt:lpstr>
      <vt:lpstr>Using the New Medicare Number – Providers (2)</vt:lpstr>
      <vt:lpstr>Using the New Medicare Number – Providers (3)</vt:lpstr>
      <vt:lpstr>Using the New Medicare Number – Plans / Pharmacies</vt:lpstr>
      <vt:lpstr>Using the New Medicare Number – Other Stakeholders </vt:lpstr>
      <vt:lpstr>Using the New Medicare Number – Other Stakeholders (2)</vt:lpstr>
      <vt:lpstr>Railroad Retirement Board (RRB) Beneficiaries</vt:lpstr>
      <vt:lpstr>Final Thoughts </vt:lpstr>
    </vt:vector>
  </TitlesOfParts>
  <Company>CMS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CMS</dc:creator>
  <cp:keywords>[AUOa:/b:/c:/d:/e:/f:/g:/h:/i:/j:/k:/l:/m:/n:/o:/p:/q:/r:/s:/t:/u:/v:/w:]</cp:keywords>
  <cp:lastModifiedBy>Madison, Mary</cp:lastModifiedBy>
  <cp:revision>2155</cp:revision>
  <cp:lastPrinted>2019-09-05T13:13:26Z</cp:lastPrinted>
  <dcterms:created xsi:type="dcterms:W3CDTF">2012-06-28T19:49:56Z</dcterms:created>
  <dcterms:modified xsi:type="dcterms:W3CDTF">2019-09-11T18:16:54Z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0x0101003BFE4208F980C94286AF381FC6BFD17B</vt:lpwstr>
  </property>
  <property fmtid="{D5CDD505-2E9C-101B-9397-08002B2CF9AE}" pid="4" name="Short Topic">
    <vt:lpwstr>This template should be used for presentations related to the SSNRI project.</vt:lpwstr>
  </property>
  <property fmtid="{D5CDD505-2E9C-101B-9397-08002B2CF9AE}" pid="5" name="docIndexRef">
    <vt:lpwstr>ae8e4695-e0e9-416a-8068-bd049643ee53</vt:lpwstr>
  </property>
  <property fmtid="{D5CDD505-2E9C-101B-9397-08002B2CF9AE}" pid="6" name="bjSaver">
    <vt:lpwstr>/svf5avIV1vJ3tEcndiCncVXAkZlKLGa</vt:lpwstr>
  </property>
  <property fmtid="{D5CDD505-2E9C-101B-9397-08002B2CF9AE}" pid="7" name="bjDocumentLabelXML">
    <vt:lpwstr>&lt;?xml version="1.0" encoding="us-ascii"?&gt;&lt;sisl xmlns:xsi="http://www.w3.org/2001/XMLSchema-instance" xmlns:xsd="http://www.w3.org/2001/XMLSchema" sislVersion="0" policy="c8d5760e-638a-47e8-9e2e-1226c2cb268d" origin="userSelected" xmlns="http://www.boldonj</vt:lpwstr>
  </property>
  <property fmtid="{D5CDD505-2E9C-101B-9397-08002B2CF9AE}" pid="8" name="bjDocumentLabelXML-0">
    <vt:lpwstr>ames.com/2008/01/sie/internal/label"&gt;&lt;element uid="8935ac63-702f-4c65-b397-2d3f3e0964be" value="" /&gt;&lt;/sisl&gt;</vt:lpwstr>
  </property>
  <property fmtid="{D5CDD505-2E9C-101B-9397-08002B2CF9AE}" pid="9" name="bjDocumentSecurityLabel">
    <vt:lpwstr>AUTHORIZED USE ONLY</vt:lpwstr>
  </property>
  <property fmtid="{D5CDD505-2E9C-101B-9397-08002B2CF9AE}" pid="10" name="bjSlideMasterFooterText">
    <vt:lpwstr>Authorized Use Only</vt:lpwstr>
  </property>
</Properties>
</file>